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 id="2147485189" r:id="rId2"/>
  </p:sldMasterIdLst>
  <p:notesMasterIdLst>
    <p:notesMasterId r:id="rId43"/>
  </p:notesMasterIdLst>
  <p:sldIdLst>
    <p:sldId id="733" r:id="rId3"/>
    <p:sldId id="734" r:id="rId4"/>
    <p:sldId id="583" r:id="rId5"/>
    <p:sldId id="737" r:id="rId6"/>
    <p:sldId id="738" r:id="rId7"/>
    <p:sldId id="739" r:id="rId8"/>
    <p:sldId id="281" r:id="rId9"/>
    <p:sldId id="736" r:id="rId10"/>
    <p:sldId id="744" r:id="rId11"/>
    <p:sldId id="573" r:id="rId12"/>
    <p:sldId id="740" r:id="rId13"/>
    <p:sldId id="745" r:id="rId14"/>
    <p:sldId id="576" r:id="rId15"/>
    <p:sldId id="692" r:id="rId16"/>
    <p:sldId id="593" r:id="rId17"/>
    <p:sldId id="750" r:id="rId18"/>
    <p:sldId id="604" r:id="rId19"/>
    <p:sldId id="596" r:id="rId20"/>
    <p:sldId id="598" r:id="rId21"/>
    <p:sldId id="597" r:id="rId22"/>
    <p:sldId id="602" r:id="rId23"/>
    <p:sldId id="746" r:id="rId24"/>
    <p:sldId id="564" r:id="rId25"/>
    <p:sldId id="580" r:id="rId26"/>
    <p:sldId id="579" r:id="rId27"/>
    <p:sldId id="741" r:id="rId28"/>
    <p:sldId id="742" r:id="rId29"/>
    <p:sldId id="743" r:id="rId30"/>
    <p:sldId id="748" r:id="rId31"/>
    <p:sldId id="293" r:id="rId32"/>
    <p:sldId id="295" r:id="rId33"/>
    <p:sldId id="296" r:id="rId34"/>
    <p:sldId id="297" r:id="rId35"/>
    <p:sldId id="611" r:id="rId36"/>
    <p:sldId id="747" r:id="rId37"/>
    <p:sldId id="684" r:id="rId38"/>
    <p:sldId id="689" r:id="rId39"/>
    <p:sldId id="685" r:id="rId40"/>
    <p:sldId id="686" r:id="rId41"/>
    <p:sldId id="687" r:id="rId42"/>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578">
          <p15:clr>
            <a:srgbClr val="A4A3A4"/>
          </p15:clr>
        </p15:guide>
        <p15:guide id="2" orient="horz" pos="1706">
          <p15:clr>
            <a:srgbClr val="A4A3A4"/>
          </p15:clr>
        </p15:guide>
        <p15:guide id="3" orient="horz" pos="2840">
          <p15:clr>
            <a:srgbClr val="A4A3A4"/>
          </p15:clr>
        </p15:guide>
        <p15:guide id="4" orient="horz" pos="3884">
          <p15:clr>
            <a:srgbClr val="A4A3A4"/>
          </p15:clr>
        </p15:guide>
        <p15:guide id="5" pos="208">
          <p15:clr>
            <a:srgbClr val="A4A3A4"/>
          </p15:clr>
        </p15:guide>
        <p15:guide id="6" pos="2018">
          <p15:clr>
            <a:srgbClr val="A4A3A4"/>
          </p15:clr>
        </p15:guide>
        <p15:guide id="7" pos="5556">
          <p15:clr>
            <a:srgbClr val="A4A3A4"/>
          </p15:clr>
        </p15:guide>
        <p15:guide id="8" pos="37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2833802-FEF1-4C79-8D5D-14CF1EAF98D9}" styleName="Style léger 2 - Accentuation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99"/>
    <p:restoredTop sz="85645"/>
  </p:normalViewPr>
  <p:slideViewPr>
    <p:cSldViewPr>
      <p:cViewPr varScale="1">
        <p:scale>
          <a:sx n="119" d="100"/>
          <a:sy n="119" d="100"/>
        </p:scale>
        <p:origin x="2384" y="192"/>
      </p:cViewPr>
      <p:guideLst>
        <p:guide orient="horz" pos="578"/>
        <p:guide orient="horz" pos="1706"/>
        <p:guide orient="horz" pos="2840"/>
        <p:guide orient="horz" pos="3884"/>
        <p:guide pos="208"/>
        <p:guide pos="2018"/>
        <p:guide pos="5556"/>
        <p:guide pos="374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CDAE5F69-526A-C82C-258C-1F7F5724E3FA}"/>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ＭＳ Ｐゴシック" charset="0"/>
                <a:cs typeface="+mn-cs"/>
              </a:defRPr>
            </a:lvl1pPr>
          </a:lstStyle>
          <a:p>
            <a:pPr>
              <a:defRPr/>
            </a:pPr>
            <a:endParaRPr lang="en-US"/>
          </a:p>
        </p:txBody>
      </p:sp>
      <p:sp>
        <p:nvSpPr>
          <p:cNvPr id="3" name="Espace réservé de la date 2">
            <a:extLst>
              <a:ext uri="{FF2B5EF4-FFF2-40B4-BE49-F238E27FC236}">
                <a16:creationId xmlns:a16="http://schemas.microsoft.com/office/drawing/2014/main" id="{71B0A5AA-952C-DFFC-4B50-0FBC8BC5241D}"/>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0369EFB5-0608-934C-815F-F56850197AF7}" type="datetimeFigureOut">
              <a:rPr lang="fr-FR" altLang="en-ES"/>
              <a:pPr/>
              <a:t>16/07/2025</a:t>
            </a:fld>
            <a:endParaRPr lang="en-US" altLang="en-ES"/>
          </a:p>
        </p:txBody>
      </p:sp>
      <p:sp>
        <p:nvSpPr>
          <p:cNvPr id="4" name="Espace réservé de l'image des diapositives 3">
            <a:extLst>
              <a:ext uri="{FF2B5EF4-FFF2-40B4-BE49-F238E27FC236}">
                <a16:creationId xmlns:a16="http://schemas.microsoft.com/office/drawing/2014/main" id="{D74A4B60-300B-6216-F6B9-B706C9D24E28}"/>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Espace réservé des commentaires 4">
            <a:extLst>
              <a:ext uri="{FF2B5EF4-FFF2-40B4-BE49-F238E27FC236}">
                <a16:creationId xmlns:a16="http://schemas.microsoft.com/office/drawing/2014/main" id="{0F2462BD-D0C9-8DFE-A1AD-7865D948BF44}"/>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fr-FR" altLang="en-ES"/>
              <a:t>Cliquez pour modifier les styles du texte du masque</a:t>
            </a:r>
          </a:p>
          <a:p>
            <a:pPr lvl="1"/>
            <a:r>
              <a:rPr lang="fr-FR" altLang="en-ES"/>
              <a:t>Deuxième niveau</a:t>
            </a:r>
          </a:p>
          <a:p>
            <a:pPr lvl="2"/>
            <a:r>
              <a:rPr lang="fr-FR" altLang="en-ES"/>
              <a:t>Troisième niveau</a:t>
            </a:r>
          </a:p>
          <a:p>
            <a:pPr lvl="3"/>
            <a:r>
              <a:rPr lang="fr-FR" altLang="en-ES"/>
              <a:t>Quatrième niveau</a:t>
            </a:r>
          </a:p>
          <a:p>
            <a:pPr lvl="4"/>
            <a:r>
              <a:rPr lang="fr-FR" altLang="en-ES"/>
              <a:t>Cinquième niveau</a:t>
            </a:r>
            <a:endParaRPr lang="en-US" altLang="en-ES"/>
          </a:p>
        </p:txBody>
      </p:sp>
      <p:sp>
        <p:nvSpPr>
          <p:cNvPr id="6" name="Espace réservé du pied de page 5">
            <a:extLst>
              <a:ext uri="{FF2B5EF4-FFF2-40B4-BE49-F238E27FC236}">
                <a16:creationId xmlns:a16="http://schemas.microsoft.com/office/drawing/2014/main" id="{615A0C42-C161-ED38-AA55-D3954D155F25}"/>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ＭＳ Ｐゴシック" charset="0"/>
                <a:cs typeface="+mn-cs"/>
              </a:defRPr>
            </a:lvl1pPr>
          </a:lstStyle>
          <a:p>
            <a:pPr>
              <a:defRPr/>
            </a:pPr>
            <a:endParaRPr lang="en-US"/>
          </a:p>
        </p:txBody>
      </p:sp>
      <p:sp>
        <p:nvSpPr>
          <p:cNvPr id="7" name="Espace réservé du numéro de diapositive 6">
            <a:extLst>
              <a:ext uri="{FF2B5EF4-FFF2-40B4-BE49-F238E27FC236}">
                <a16:creationId xmlns:a16="http://schemas.microsoft.com/office/drawing/2014/main" id="{0309A0CF-7927-D6CC-AB3E-FCA3BA12AEEB}"/>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76A3002D-2462-A148-9405-EA7110360C1F}" type="slidenum">
              <a:rPr lang="en-US" altLang="en-ES"/>
              <a:pPr/>
              <a:t>‹#›</a:t>
            </a:fld>
            <a:endParaRPr lang="en-US" altLang="en-E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endParaRPr lang="en-GB" b="0" dirty="0">
              <a:effectLst/>
            </a:endParaRPr>
          </a:p>
        </p:txBody>
      </p:sp>
      <p:sp>
        <p:nvSpPr>
          <p:cNvPr id="4" name="Slide Number Placeholder 3"/>
          <p:cNvSpPr>
            <a:spLocks noGrp="1"/>
          </p:cNvSpPr>
          <p:nvPr>
            <p:ph type="sldNum" sz="quarter" idx="5"/>
          </p:nvPr>
        </p:nvSpPr>
        <p:spPr/>
        <p:txBody>
          <a:bodyPr/>
          <a:lstStyle/>
          <a:p>
            <a:fld id="{76A3002D-2462-A148-9405-EA7110360C1F}" type="slidenum">
              <a:rPr lang="en-US" altLang="en-ES" smtClean="0"/>
              <a:pPr/>
              <a:t>1</a:t>
            </a:fld>
            <a:endParaRPr lang="en-US" altLang="en-ES"/>
          </a:p>
        </p:txBody>
      </p:sp>
    </p:spTree>
    <p:extLst>
      <p:ext uri="{BB962C8B-B14F-4D97-AF65-F5344CB8AC3E}">
        <p14:creationId xmlns:p14="http://schemas.microsoft.com/office/powerpoint/2010/main" val="3731054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Espace réservé de l'image des diapositives 1">
            <a:extLst>
              <a:ext uri="{FF2B5EF4-FFF2-40B4-BE49-F238E27FC236}">
                <a16:creationId xmlns:a16="http://schemas.microsoft.com/office/drawing/2014/main" id="{6769F09E-E495-C35B-CB28-58652AB582F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Espace réservé des commentaires 2">
            <a:extLst>
              <a:ext uri="{FF2B5EF4-FFF2-40B4-BE49-F238E27FC236}">
                <a16:creationId xmlns:a16="http://schemas.microsoft.com/office/drawing/2014/main" id="{9DF22CAE-2408-32D0-B8D7-C3BD41A29F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0" fontAlgn="base" latinLnBrk="0" hangingPunct="0">
              <a:lnSpc>
                <a:spcPct val="100000"/>
              </a:lnSpc>
              <a:spcBef>
                <a:spcPct val="30000"/>
              </a:spcBef>
              <a:spcAft>
                <a:spcPct val="0"/>
              </a:spcAft>
              <a:buClrTx/>
              <a:buSzTx/>
              <a:buFontTx/>
              <a:buNone/>
              <a:tabLst/>
              <a:defRPr/>
            </a:pPr>
            <a:endParaRPr lang="en-GB" altLang="en-ES" dirty="0"/>
          </a:p>
        </p:txBody>
      </p:sp>
      <p:sp>
        <p:nvSpPr>
          <p:cNvPr id="44035" name="Espace réservé du numéro de diapositive 3">
            <a:extLst>
              <a:ext uri="{FF2B5EF4-FFF2-40B4-BE49-F238E27FC236}">
                <a16:creationId xmlns:a16="http://schemas.microsoft.com/office/drawing/2014/main" id="{3F3F97C4-D268-3116-F2BF-9731C8C68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03CAE58-14AB-2B45-8C3B-01274BFF6010}" type="slidenum">
              <a:rPr lang="en-US" altLang="en-ES" sz="1200"/>
              <a:pPr/>
              <a:t>10</a:t>
            </a:fld>
            <a:endParaRPr lang="en-US" altLang="en-E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Espace réservé de l'image des diapositives 1">
            <a:extLst>
              <a:ext uri="{FF2B5EF4-FFF2-40B4-BE49-F238E27FC236}">
                <a16:creationId xmlns:a16="http://schemas.microsoft.com/office/drawing/2014/main" id="{6769F09E-E495-C35B-CB28-58652AB582F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Espace réservé des commentaires 2">
            <a:extLst>
              <a:ext uri="{FF2B5EF4-FFF2-40B4-BE49-F238E27FC236}">
                <a16:creationId xmlns:a16="http://schemas.microsoft.com/office/drawing/2014/main" id="{9DF22CAE-2408-32D0-B8D7-C3BD41A29F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4035" name="Espace réservé du numéro de diapositive 3">
            <a:extLst>
              <a:ext uri="{FF2B5EF4-FFF2-40B4-BE49-F238E27FC236}">
                <a16:creationId xmlns:a16="http://schemas.microsoft.com/office/drawing/2014/main" id="{3F3F97C4-D268-3116-F2BF-9731C8C68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03CAE58-14AB-2B45-8C3B-01274BFF6010}" type="slidenum">
              <a:rPr lang="en-US" altLang="en-ES" sz="1200"/>
              <a:pPr/>
              <a:t>11</a:t>
            </a:fld>
            <a:endParaRPr lang="en-US" altLang="en-ES" sz="1200"/>
          </a:p>
        </p:txBody>
      </p:sp>
    </p:spTree>
    <p:extLst>
      <p:ext uri="{BB962C8B-B14F-4D97-AF65-F5344CB8AC3E}">
        <p14:creationId xmlns:p14="http://schemas.microsoft.com/office/powerpoint/2010/main" val="3265848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12</a:t>
            </a:fld>
            <a:endParaRPr lang="en-US" altLang="en-ES" sz="1200"/>
          </a:p>
        </p:txBody>
      </p:sp>
    </p:spTree>
    <p:extLst>
      <p:ext uri="{BB962C8B-B14F-4D97-AF65-F5344CB8AC3E}">
        <p14:creationId xmlns:p14="http://schemas.microsoft.com/office/powerpoint/2010/main" val="869509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Espace réservé de l'image des diapositives 1">
            <a:extLst>
              <a:ext uri="{FF2B5EF4-FFF2-40B4-BE49-F238E27FC236}">
                <a16:creationId xmlns:a16="http://schemas.microsoft.com/office/drawing/2014/main" id="{E36E9D8D-A458-B391-FBFC-CD41AEA1ACE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Espace réservé des commentaires 2">
            <a:extLst>
              <a:ext uri="{FF2B5EF4-FFF2-40B4-BE49-F238E27FC236}">
                <a16:creationId xmlns:a16="http://schemas.microsoft.com/office/drawing/2014/main" id="{3BD5439F-3A69-BF7A-2C27-053C76394F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0659" name="Espace réservé du numéro de diapositive 3">
            <a:extLst>
              <a:ext uri="{FF2B5EF4-FFF2-40B4-BE49-F238E27FC236}">
                <a16:creationId xmlns:a16="http://schemas.microsoft.com/office/drawing/2014/main" id="{5638C4FF-8BA6-D8A4-1359-2216BB293E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43A303B-6B43-1748-89C8-3FB132090592}" type="slidenum">
              <a:rPr lang="en-US" altLang="en-ES" sz="1200"/>
              <a:pPr/>
              <a:t>13</a:t>
            </a:fld>
            <a:endParaRPr lang="en-US" altLang="en-E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Espace réservé de l'image des diapositives 1">
            <a:extLst>
              <a:ext uri="{FF2B5EF4-FFF2-40B4-BE49-F238E27FC236}">
                <a16:creationId xmlns:a16="http://schemas.microsoft.com/office/drawing/2014/main" id="{5EC49365-4EF1-ED33-7748-67C055B5E3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Espace réservé des commentaires 2">
            <a:extLst>
              <a:ext uri="{FF2B5EF4-FFF2-40B4-BE49-F238E27FC236}">
                <a16:creationId xmlns:a16="http://schemas.microsoft.com/office/drawing/2014/main" id="{38E9248F-1F56-9255-6361-3C8739FC13B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2707" name="Espace réservé du numéro de diapositive 3">
            <a:extLst>
              <a:ext uri="{FF2B5EF4-FFF2-40B4-BE49-F238E27FC236}">
                <a16:creationId xmlns:a16="http://schemas.microsoft.com/office/drawing/2014/main" id="{EB7C5E11-88F0-7DF3-933A-16871ABDC90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8918684-7F7B-5146-896E-CE6084840820}" type="slidenum">
              <a:rPr lang="en-US" altLang="en-ES" sz="1200"/>
              <a:pPr/>
              <a:t>14</a:t>
            </a:fld>
            <a:endParaRPr lang="en-US" altLang="en-E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Espace réservé de l'image des diapositives 1">
            <a:extLst>
              <a:ext uri="{FF2B5EF4-FFF2-40B4-BE49-F238E27FC236}">
                <a16:creationId xmlns:a16="http://schemas.microsoft.com/office/drawing/2014/main" id="{E96D2757-BAF0-B41A-0C3C-10BB08ECA6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Espace réservé des commentaires 2">
            <a:extLst>
              <a:ext uri="{FF2B5EF4-FFF2-40B4-BE49-F238E27FC236}">
                <a16:creationId xmlns:a16="http://schemas.microsoft.com/office/drawing/2014/main" id="{5D8D60B1-D697-DAAD-46D3-92C7E00646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4755" name="Espace réservé du numéro de diapositive 3">
            <a:extLst>
              <a:ext uri="{FF2B5EF4-FFF2-40B4-BE49-F238E27FC236}">
                <a16:creationId xmlns:a16="http://schemas.microsoft.com/office/drawing/2014/main" id="{6AC003FD-0F88-F2C9-E244-3A6D072832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167F29F5-F82A-074D-997F-2F228483D187}" type="slidenum">
              <a:rPr lang="en-US" altLang="en-ES" sz="1200"/>
              <a:pPr/>
              <a:t>15</a:t>
            </a:fld>
            <a:endParaRPr lang="en-US" altLang="en-E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Espace réservé de l'image des diapositives 1">
            <a:extLst>
              <a:ext uri="{FF2B5EF4-FFF2-40B4-BE49-F238E27FC236}">
                <a16:creationId xmlns:a16="http://schemas.microsoft.com/office/drawing/2014/main" id="{3981A7EE-4B4E-696F-FBAC-735FDF22F7E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8CC2767D-B0EF-92BE-F89A-08F156E691D1}"/>
              </a:ext>
            </a:extLst>
          </p:cNvPr>
          <p:cNvSpPr>
            <a:spLocks noGrp="1"/>
          </p:cNvSpPr>
          <p:nvPr>
            <p:ph type="body" idx="1"/>
          </p:nvPr>
        </p:nvSpPr>
        <p:spPr/>
        <p:txBody>
          <a:bodyPr/>
          <a:lstStyle/>
          <a:p>
            <a:pPr>
              <a:defRPr/>
            </a:pPr>
            <a:endParaRPr lang="en-GB" dirty="0"/>
          </a:p>
        </p:txBody>
      </p:sp>
      <p:sp>
        <p:nvSpPr>
          <p:cNvPr id="50179" name="Espace réservé du numéro de diapositive 3">
            <a:extLst>
              <a:ext uri="{FF2B5EF4-FFF2-40B4-BE49-F238E27FC236}">
                <a16:creationId xmlns:a16="http://schemas.microsoft.com/office/drawing/2014/main" id="{835BCD9A-B2D3-1AC9-A1AA-AC12815206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B75EF29-0BCB-974D-B54E-FDBFFD847C19}" type="slidenum">
              <a:rPr lang="en-GB" altLang="en-ES" sz="1200"/>
              <a:pPr/>
              <a:t>16</a:t>
            </a:fld>
            <a:endParaRPr lang="en-GB" altLang="en-ES" sz="1200"/>
          </a:p>
        </p:txBody>
      </p:sp>
    </p:spTree>
    <p:extLst>
      <p:ext uri="{BB962C8B-B14F-4D97-AF65-F5344CB8AC3E}">
        <p14:creationId xmlns:p14="http://schemas.microsoft.com/office/powerpoint/2010/main" val="1662066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Espace réservé de l'image des diapositives 1">
            <a:extLst>
              <a:ext uri="{FF2B5EF4-FFF2-40B4-BE49-F238E27FC236}">
                <a16:creationId xmlns:a16="http://schemas.microsoft.com/office/drawing/2014/main" id="{46FBC760-326A-B9AB-62CE-2453EA4BE212}"/>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72814652-CB38-E240-E6C2-58A1AD9E98FE}"/>
              </a:ext>
            </a:extLst>
          </p:cNvPr>
          <p:cNvSpPr>
            <a:spLocks noGrp="1"/>
          </p:cNvSpPr>
          <p:nvPr>
            <p:ph type="body" idx="1"/>
          </p:nvPr>
        </p:nvSpPr>
        <p:spPr/>
        <p:txBody>
          <a:bodyPr/>
          <a:lstStyle/>
          <a:p>
            <a:endParaRPr lang="en-GB" altLang="en-ES" dirty="0"/>
          </a:p>
        </p:txBody>
      </p:sp>
      <p:sp>
        <p:nvSpPr>
          <p:cNvPr id="76803" name="Espace réservé du numéro de diapositive 3">
            <a:extLst>
              <a:ext uri="{FF2B5EF4-FFF2-40B4-BE49-F238E27FC236}">
                <a16:creationId xmlns:a16="http://schemas.microsoft.com/office/drawing/2014/main" id="{B4BD8EBA-B9B0-7989-5BC2-567672D0B2E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406D5CAA-9C1A-274E-9E9B-D4839D114F68}" type="slidenum">
              <a:rPr lang="en-GB" altLang="en-ES" sz="1200"/>
              <a:pPr/>
              <a:t>17</a:t>
            </a:fld>
            <a:endParaRPr lang="en-GB" altLang="en-E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Espace réservé de l'image des diapositives 1">
            <a:extLst>
              <a:ext uri="{FF2B5EF4-FFF2-40B4-BE49-F238E27FC236}">
                <a16:creationId xmlns:a16="http://schemas.microsoft.com/office/drawing/2014/main" id="{7CB62D19-8B19-5DD0-FD7E-8625A5F1BB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Espace réservé des commentaires 2">
            <a:extLst>
              <a:ext uri="{FF2B5EF4-FFF2-40B4-BE49-F238E27FC236}">
                <a16:creationId xmlns:a16="http://schemas.microsoft.com/office/drawing/2014/main" id="{E9A89C26-BDC5-9B99-5B07-38A2AD0162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8851" name="Espace réservé du numéro de diapositive 3">
            <a:extLst>
              <a:ext uri="{FF2B5EF4-FFF2-40B4-BE49-F238E27FC236}">
                <a16:creationId xmlns:a16="http://schemas.microsoft.com/office/drawing/2014/main" id="{68E3056D-97D1-7E7D-92AA-373BCCF24B3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8C04807-B213-3D4E-BD98-3E8BD1D0517F}" type="slidenum">
              <a:rPr lang="en-US" altLang="en-ES" sz="1200"/>
              <a:pPr/>
              <a:t>18</a:t>
            </a:fld>
            <a:endParaRPr lang="en-US" altLang="en-E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Espace réservé de l'image des diapositives 1">
            <a:extLst>
              <a:ext uri="{FF2B5EF4-FFF2-40B4-BE49-F238E27FC236}">
                <a16:creationId xmlns:a16="http://schemas.microsoft.com/office/drawing/2014/main" id="{CD82ACE4-E678-8322-6C4F-F7623ABDCB1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8" name="Espace réservé des commentaires 2">
            <a:extLst>
              <a:ext uri="{FF2B5EF4-FFF2-40B4-BE49-F238E27FC236}">
                <a16:creationId xmlns:a16="http://schemas.microsoft.com/office/drawing/2014/main" id="{CBE9D4F8-3B6B-EE6E-BFE0-DAC53EAC2C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80899" name="Espace réservé du numéro de diapositive 3">
            <a:extLst>
              <a:ext uri="{FF2B5EF4-FFF2-40B4-BE49-F238E27FC236}">
                <a16:creationId xmlns:a16="http://schemas.microsoft.com/office/drawing/2014/main" id="{21220FFC-F74D-2D64-D4DF-6A96EE5F481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C46A6E18-E5BC-E845-9A75-4431B11660E3}" type="slidenum">
              <a:rPr lang="en-US" altLang="en-ES" sz="1200"/>
              <a:pPr/>
              <a:t>19</a:t>
            </a:fld>
            <a:endParaRPr lang="en-US" altLang="en-E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2</a:t>
            </a:fld>
            <a:endParaRPr lang="en-US" altLang="en-E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Espace réservé de l'image des diapositives 1">
            <a:extLst>
              <a:ext uri="{FF2B5EF4-FFF2-40B4-BE49-F238E27FC236}">
                <a16:creationId xmlns:a16="http://schemas.microsoft.com/office/drawing/2014/main" id="{1BDFB1BE-AF59-DE83-4CF4-7456665E1C4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Espace réservé des commentaires 2">
            <a:extLst>
              <a:ext uri="{FF2B5EF4-FFF2-40B4-BE49-F238E27FC236}">
                <a16:creationId xmlns:a16="http://schemas.microsoft.com/office/drawing/2014/main" id="{42BF7511-2955-F3B3-26F5-9DEF2FBC7D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82947" name="Espace réservé du numéro de diapositive 3">
            <a:extLst>
              <a:ext uri="{FF2B5EF4-FFF2-40B4-BE49-F238E27FC236}">
                <a16:creationId xmlns:a16="http://schemas.microsoft.com/office/drawing/2014/main" id="{1DC3B138-0F8B-F339-96EE-DDF0DB0F571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9456CB3-C60E-A741-899F-AB20B5C34183}" type="slidenum">
              <a:rPr lang="en-US" altLang="en-ES" sz="1200"/>
              <a:pPr/>
              <a:t>20</a:t>
            </a:fld>
            <a:endParaRPr lang="en-US" altLang="en-E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Espace réservé de l'image des diapositives 1">
            <a:extLst>
              <a:ext uri="{FF2B5EF4-FFF2-40B4-BE49-F238E27FC236}">
                <a16:creationId xmlns:a16="http://schemas.microsoft.com/office/drawing/2014/main" id="{223E7E0F-2ED3-02D6-680B-15844EE928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4" name="Espace réservé des commentaires 2">
            <a:extLst>
              <a:ext uri="{FF2B5EF4-FFF2-40B4-BE49-F238E27FC236}">
                <a16:creationId xmlns:a16="http://schemas.microsoft.com/office/drawing/2014/main" id="{4CF203D6-BFF7-543B-7952-B63BE47747B3}"/>
              </a:ext>
            </a:extLst>
          </p:cNvPr>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a:defRPr/>
            </a:pPr>
            <a:endParaRPr lang="en-GB" b="1" dirty="0">
              <a:ea typeface="MS PGothic" charset="0"/>
            </a:endParaRPr>
          </a:p>
        </p:txBody>
      </p:sp>
      <p:sp>
        <p:nvSpPr>
          <p:cNvPr id="89091" name="Espace réservé du numéro de diapositive 3">
            <a:extLst>
              <a:ext uri="{FF2B5EF4-FFF2-40B4-BE49-F238E27FC236}">
                <a16:creationId xmlns:a16="http://schemas.microsoft.com/office/drawing/2014/main" id="{87943C6C-BD13-B6A7-4312-21EF9C7C91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5F00291-F9D7-5C45-AA71-2C338B9937E5}" type="slidenum">
              <a:rPr lang="en-US" altLang="en-ES" sz="1200"/>
              <a:pPr/>
              <a:t>21</a:t>
            </a:fld>
            <a:endParaRPr lang="en-US" altLang="en-E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22</a:t>
            </a:fld>
            <a:endParaRPr lang="en-US" altLang="en-ES" sz="1200"/>
          </a:p>
        </p:txBody>
      </p:sp>
    </p:spTree>
    <p:extLst>
      <p:ext uri="{BB962C8B-B14F-4D97-AF65-F5344CB8AC3E}">
        <p14:creationId xmlns:p14="http://schemas.microsoft.com/office/powerpoint/2010/main" val="3395706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5" name="Espace réservé de l'image des diapositives 1">
            <a:extLst>
              <a:ext uri="{FF2B5EF4-FFF2-40B4-BE49-F238E27FC236}">
                <a16:creationId xmlns:a16="http://schemas.microsoft.com/office/drawing/2014/main" id="{BDF4AF4F-94C0-4893-B555-914F0E9EFCB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5106" name="Espace réservé des commentaires 2">
            <a:extLst>
              <a:ext uri="{FF2B5EF4-FFF2-40B4-BE49-F238E27FC236}">
                <a16:creationId xmlns:a16="http://schemas.microsoft.com/office/drawing/2014/main" id="{B3B69FEA-5D12-912B-E394-E32E127F54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75107" name="Espace réservé du numéro de diapositive 3">
            <a:extLst>
              <a:ext uri="{FF2B5EF4-FFF2-40B4-BE49-F238E27FC236}">
                <a16:creationId xmlns:a16="http://schemas.microsoft.com/office/drawing/2014/main" id="{EA773EC3-3BDD-C8DF-1340-44C41A9394F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2240E10-9C7D-344E-9805-F0A0F6CD1D23}" type="slidenum">
              <a:rPr lang="en-US" altLang="en-ES" sz="1200"/>
              <a:pPr/>
              <a:t>23</a:t>
            </a:fld>
            <a:endParaRPr lang="en-US" altLang="en-ES"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1" name="Espace réservé de l'image des diapositives 1">
            <a:extLst>
              <a:ext uri="{FF2B5EF4-FFF2-40B4-BE49-F238E27FC236}">
                <a16:creationId xmlns:a16="http://schemas.microsoft.com/office/drawing/2014/main" id="{E52F766A-15A6-9ADE-BDB3-BD6EF63492A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202" name="Espace réservé des commentaires 2">
            <a:extLst>
              <a:ext uri="{FF2B5EF4-FFF2-40B4-BE49-F238E27FC236}">
                <a16:creationId xmlns:a16="http://schemas.microsoft.com/office/drawing/2014/main" id="{00944A94-8A58-3059-3E74-EC28F20755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79203" name="Espace réservé du numéro de diapositive 3">
            <a:extLst>
              <a:ext uri="{FF2B5EF4-FFF2-40B4-BE49-F238E27FC236}">
                <a16:creationId xmlns:a16="http://schemas.microsoft.com/office/drawing/2014/main" id="{EE32CACE-C14C-4F88-E0D7-36C5C92FFD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05C84F4-2ACC-494B-8C5E-D162C1D43A14}" type="slidenum">
              <a:rPr lang="en-US" altLang="en-ES" sz="1200"/>
              <a:pPr/>
              <a:t>24</a:t>
            </a:fld>
            <a:endParaRPr lang="en-US" altLang="en-ES"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Espace réservé de l'image des diapositives 1">
            <a:extLst>
              <a:ext uri="{FF2B5EF4-FFF2-40B4-BE49-F238E27FC236}">
                <a16:creationId xmlns:a16="http://schemas.microsoft.com/office/drawing/2014/main" id="{4222E1C1-B2CC-55F6-42A6-87B5686D558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298" name="Espace réservé des commentaires 2">
            <a:extLst>
              <a:ext uri="{FF2B5EF4-FFF2-40B4-BE49-F238E27FC236}">
                <a16:creationId xmlns:a16="http://schemas.microsoft.com/office/drawing/2014/main" id="{09A682DA-DFE2-C18B-A037-C756830956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83299" name="Espace réservé du numéro de diapositive 3">
            <a:extLst>
              <a:ext uri="{FF2B5EF4-FFF2-40B4-BE49-F238E27FC236}">
                <a16:creationId xmlns:a16="http://schemas.microsoft.com/office/drawing/2014/main" id="{7C187D01-D399-92C3-B9EF-3DD44469863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B681CCC-9CC5-1644-89D0-1BCBA1A201EF}" type="slidenum">
              <a:rPr lang="en-US" altLang="en-ES" sz="1200"/>
              <a:pPr/>
              <a:t>25</a:t>
            </a:fld>
            <a:endParaRPr lang="en-US" altLang="en-ES"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26</a:t>
            </a:fld>
            <a:endParaRPr lang="en-US" altLang="en-ES" sz="1200"/>
          </a:p>
        </p:txBody>
      </p:sp>
    </p:spTree>
    <p:extLst>
      <p:ext uri="{BB962C8B-B14F-4D97-AF65-F5344CB8AC3E}">
        <p14:creationId xmlns:p14="http://schemas.microsoft.com/office/powerpoint/2010/main" val="89232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27</a:t>
            </a:fld>
            <a:endParaRPr lang="en-US" altLang="en-ES" sz="1200"/>
          </a:p>
        </p:txBody>
      </p:sp>
    </p:spTree>
    <p:extLst>
      <p:ext uri="{BB962C8B-B14F-4D97-AF65-F5344CB8AC3E}">
        <p14:creationId xmlns:p14="http://schemas.microsoft.com/office/powerpoint/2010/main" val="7249859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28</a:t>
            </a:fld>
            <a:endParaRPr lang="en-US" altLang="en-ES" sz="1200"/>
          </a:p>
        </p:txBody>
      </p:sp>
    </p:spTree>
    <p:extLst>
      <p:ext uri="{BB962C8B-B14F-4D97-AF65-F5344CB8AC3E}">
        <p14:creationId xmlns:p14="http://schemas.microsoft.com/office/powerpoint/2010/main" val="14704600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Espace réservé de l'image des diapositives 1">
            <a:extLst>
              <a:ext uri="{FF2B5EF4-FFF2-40B4-BE49-F238E27FC236}">
                <a16:creationId xmlns:a16="http://schemas.microsoft.com/office/drawing/2014/main" id="{88394129-713F-A1F2-A137-ACD49F962C5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Espace réservé des commentaires 2">
            <a:extLst>
              <a:ext uri="{FF2B5EF4-FFF2-40B4-BE49-F238E27FC236}">
                <a16:creationId xmlns:a16="http://schemas.microsoft.com/office/drawing/2014/main" id="{D2F2942B-ABE6-5BC1-8E58-4ABBE241F1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2227" name="Espace réservé du numéro de diapositive 3">
            <a:extLst>
              <a:ext uri="{FF2B5EF4-FFF2-40B4-BE49-F238E27FC236}">
                <a16:creationId xmlns:a16="http://schemas.microsoft.com/office/drawing/2014/main" id="{F7091CEA-05EA-F679-49EF-629912C733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5EDDD18-42F4-F04B-B646-9775A2B00347}" type="slidenum">
              <a:rPr lang="en-US" altLang="en-ES" sz="1200"/>
              <a:pPr/>
              <a:t>29</a:t>
            </a:fld>
            <a:endParaRPr lang="en-US" altLang="en-ES" sz="1200"/>
          </a:p>
        </p:txBody>
      </p:sp>
    </p:spTree>
    <p:extLst>
      <p:ext uri="{BB962C8B-B14F-4D97-AF65-F5344CB8AC3E}">
        <p14:creationId xmlns:p14="http://schemas.microsoft.com/office/powerpoint/2010/main" val="3358028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3</a:t>
            </a:fld>
            <a:endParaRPr lang="en-US" altLang="en-ES"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65250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233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27881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77007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Espace réservé de l'image des diapositives 1">
            <a:extLst>
              <a:ext uri="{FF2B5EF4-FFF2-40B4-BE49-F238E27FC236}">
                <a16:creationId xmlns:a16="http://schemas.microsoft.com/office/drawing/2014/main" id="{D0595863-7472-2F60-6208-48F70997FE0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Espace réservé des commentaires 2">
            <a:extLst>
              <a:ext uri="{FF2B5EF4-FFF2-40B4-BE49-F238E27FC236}">
                <a16:creationId xmlns:a16="http://schemas.microsoft.com/office/drawing/2014/main" id="{A6C74BB7-E819-4AEB-DDD2-D686791E3F1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9459" name="Espace réservé du numéro de diapositive 3">
            <a:extLst>
              <a:ext uri="{FF2B5EF4-FFF2-40B4-BE49-F238E27FC236}">
                <a16:creationId xmlns:a16="http://schemas.microsoft.com/office/drawing/2014/main" id="{812B0983-2432-D2B3-FAAD-97A9C8F63A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138A0A9B-6EF8-A94C-8F74-8A3BE5845F6C}" type="slidenum">
              <a:rPr lang="en-US" altLang="en-ES" sz="1200"/>
              <a:pPr/>
              <a:t>34</a:t>
            </a:fld>
            <a:endParaRPr lang="en-US" altLang="en-ES" sz="1200"/>
          </a:p>
        </p:txBody>
      </p:sp>
    </p:spTree>
    <p:extLst>
      <p:ext uri="{BB962C8B-B14F-4D97-AF65-F5344CB8AC3E}">
        <p14:creationId xmlns:p14="http://schemas.microsoft.com/office/powerpoint/2010/main" val="34670420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35</a:t>
            </a:fld>
            <a:endParaRPr lang="en-US" altLang="en-ES" sz="1200"/>
          </a:p>
        </p:txBody>
      </p:sp>
    </p:spTree>
    <p:extLst>
      <p:ext uri="{BB962C8B-B14F-4D97-AF65-F5344CB8AC3E}">
        <p14:creationId xmlns:p14="http://schemas.microsoft.com/office/powerpoint/2010/main" val="42393961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Espace réservé de l'image des diapositives 1">
            <a:extLst>
              <a:ext uri="{FF2B5EF4-FFF2-40B4-BE49-F238E27FC236}">
                <a16:creationId xmlns:a16="http://schemas.microsoft.com/office/drawing/2014/main" id="{3981A7EE-4B4E-696F-FBAC-735FDF22F7E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8CC2767D-B0EF-92BE-F89A-08F156E691D1}"/>
              </a:ext>
            </a:extLst>
          </p:cNvPr>
          <p:cNvSpPr>
            <a:spLocks noGrp="1"/>
          </p:cNvSpPr>
          <p:nvPr>
            <p:ph type="body" idx="1"/>
          </p:nvPr>
        </p:nvSpPr>
        <p:spPr/>
        <p:txBody>
          <a:bodyPr/>
          <a:lstStyle/>
          <a:p>
            <a:pPr>
              <a:defRPr/>
            </a:pPr>
            <a:endParaRPr lang="en-GB" dirty="0"/>
          </a:p>
        </p:txBody>
      </p:sp>
      <p:sp>
        <p:nvSpPr>
          <p:cNvPr id="50179" name="Espace réservé du numéro de diapositive 3">
            <a:extLst>
              <a:ext uri="{FF2B5EF4-FFF2-40B4-BE49-F238E27FC236}">
                <a16:creationId xmlns:a16="http://schemas.microsoft.com/office/drawing/2014/main" id="{835BCD9A-B2D3-1AC9-A1AA-AC12815206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B75EF29-0BCB-974D-B54E-FDBFFD847C19}" type="slidenum">
              <a:rPr lang="en-GB" altLang="en-ES" sz="1200"/>
              <a:pPr/>
              <a:t>36</a:t>
            </a:fld>
            <a:endParaRPr lang="en-GB" altLang="en-ES" sz="1200"/>
          </a:p>
        </p:txBody>
      </p:sp>
    </p:spTree>
    <p:extLst>
      <p:ext uri="{BB962C8B-B14F-4D97-AF65-F5344CB8AC3E}">
        <p14:creationId xmlns:p14="http://schemas.microsoft.com/office/powerpoint/2010/main" val="18845200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Espace réservé de l'image des diapositives 1">
            <a:extLst>
              <a:ext uri="{FF2B5EF4-FFF2-40B4-BE49-F238E27FC236}">
                <a16:creationId xmlns:a16="http://schemas.microsoft.com/office/drawing/2014/main" id="{88394129-713F-A1F2-A137-ACD49F962C5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Espace réservé des commentaires 2">
            <a:extLst>
              <a:ext uri="{FF2B5EF4-FFF2-40B4-BE49-F238E27FC236}">
                <a16:creationId xmlns:a16="http://schemas.microsoft.com/office/drawing/2014/main" id="{D2F2942B-ABE6-5BC1-8E58-4ABBE241F1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2227" name="Espace réservé du numéro de diapositive 3">
            <a:extLst>
              <a:ext uri="{FF2B5EF4-FFF2-40B4-BE49-F238E27FC236}">
                <a16:creationId xmlns:a16="http://schemas.microsoft.com/office/drawing/2014/main" id="{F7091CEA-05EA-F679-49EF-629912C733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5EDDD18-42F4-F04B-B646-9775A2B00347}" type="slidenum">
              <a:rPr lang="en-US" altLang="en-ES" sz="1200"/>
              <a:pPr/>
              <a:t>37</a:t>
            </a:fld>
            <a:endParaRPr lang="en-US" altLang="en-ES" sz="1200"/>
          </a:p>
        </p:txBody>
      </p:sp>
    </p:spTree>
    <p:extLst>
      <p:ext uri="{BB962C8B-B14F-4D97-AF65-F5344CB8AC3E}">
        <p14:creationId xmlns:p14="http://schemas.microsoft.com/office/powerpoint/2010/main" val="897113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Espace réservé de l'image des diapositives 1">
            <a:extLst>
              <a:ext uri="{FF2B5EF4-FFF2-40B4-BE49-F238E27FC236}">
                <a16:creationId xmlns:a16="http://schemas.microsoft.com/office/drawing/2014/main" id="{181AA392-8AB4-B589-F81E-157DB0F2842E}"/>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5BBBFA12-DAD8-86CA-162D-579EC473F57B}"/>
              </a:ext>
            </a:extLst>
          </p:cNvPr>
          <p:cNvSpPr>
            <a:spLocks noGrp="1"/>
          </p:cNvSpPr>
          <p:nvPr>
            <p:ph type="body" idx="1"/>
          </p:nvPr>
        </p:nvSpPr>
        <p:spPr/>
        <p:txBody>
          <a:bodyPr/>
          <a:lstStyle/>
          <a:p>
            <a:endParaRPr lang="en-GB" altLang="en-ES" dirty="0"/>
          </a:p>
        </p:txBody>
      </p:sp>
      <p:sp>
        <p:nvSpPr>
          <p:cNvPr id="54275" name="Espace réservé du numéro de diapositive 3">
            <a:extLst>
              <a:ext uri="{FF2B5EF4-FFF2-40B4-BE49-F238E27FC236}">
                <a16:creationId xmlns:a16="http://schemas.microsoft.com/office/drawing/2014/main" id="{921F44FE-DFD2-1A96-3C63-F3B9354AA0E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4CE337F9-51E6-6C4F-B85F-AC0B156199CD}" type="slidenum">
              <a:rPr lang="en-GB" altLang="en-ES" sz="1200"/>
              <a:pPr/>
              <a:t>38</a:t>
            </a:fld>
            <a:endParaRPr lang="en-GB" altLang="en-ES" sz="1200"/>
          </a:p>
        </p:txBody>
      </p:sp>
    </p:spTree>
    <p:extLst>
      <p:ext uri="{BB962C8B-B14F-4D97-AF65-F5344CB8AC3E}">
        <p14:creationId xmlns:p14="http://schemas.microsoft.com/office/powerpoint/2010/main" val="24205894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Espace réservé de l'image des diapositives 1">
            <a:extLst>
              <a:ext uri="{FF2B5EF4-FFF2-40B4-BE49-F238E27FC236}">
                <a16:creationId xmlns:a16="http://schemas.microsoft.com/office/drawing/2014/main" id="{54E25C56-A1F8-981C-FAB0-D8E47F082D46}"/>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6C063A64-2540-E701-7D49-7E5E2AD4B2D3}"/>
              </a:ext>
            </a:extLst>
          </p:cNvPr>
          <p:cNvSpPr>
            <a:spLocks noGrp="1"/>
          </p:cNvSpPr>
          <p:nvPr>
            <p:ph type="body" idx="1"/>
          </p:nvPr>
        </p:nvSpPr>
        <p:spPr/>
        <p:txBody>
          <a:bodyPr/>
          <a:lstStyle/>
          <a:p>
            <a:endParaRPr lang="en-GB" altLang="en-ES" dirty="0"/>
          </a:p>
        </p:txBody>
      </p:sp>
      <p:sp>
        <p:nvSpPr>
          <p:cNvPr id="56323" name="Espace réservé du numéro de diapositive 3">
            <a:extLst>
              <a:ext uri="{FF2B5EF4-FFF2-40B4-BE49-F238E27FC236}">
                <a16:creationId xmlns:a16="http://schemas.microsoft.com/office/drawing/2014/main" id="{DC315E2B-EB98-F03F-79F9-29DA9ABA459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84E3D87-2E90-0F4C-B30C-C0693D5C20EB}" type="slidenum">
              <a:rPr lang="en-GB" altLang="en-ES" sz="1200"/>
              <a:pPr/>
              <a:t>39</a:t>
            </a:fld>
            <a:endParaRPr lang="en-GB" altLang="en-ES" sz="1200"/>
          </a:p>
        </p:txBody>
      </p:sp>
    </p:spTree>
    <p:extLst>
      <p:ext uri="{BB962C8B-B14F-4D97-AF65-F5344CB8AC3E}">
        <p14:creationId xmlns:p14="http://schemas.microsoft.com/office/powerpoint/2010/main" val="544148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4</a:t>
            </a:fld>
            <a:endParaRPr lang="en-US" altLang="en-ES" sz="1200"/>
          </a:p>
        </p:txBody>
      </p:sp>
    </p:spTree>
    <p:extLst>
      <p:ext uri="{BB962C8B-B14F-4D97-AF65-F5344CB8AC3E}">
        <p14:creationId xmlns:p14="http://schemas.microsoft.com/office/powerpoint/2010/main" val="20810428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Espace réservé de l'image des diapositives 1">
            <a:extLst>
              <a:ext uri="{FF2B5EF4-FFF2-40B4-BE49-F238E27FC236}">
                <a16:creationId xmlns:a16="http://schemas.microsoft.com/office/drawing/2014/main" id="{A4FAB4A9-96E0-2999-B0C3-88137094A82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0" name="Espace réservé des commentaires 2">
            <a:extLst>
              <a:ext uri="{FF2B5EF4-FFF2-40B4-BE49-F238E27FC236}">
                <a16:creationId xmlns:a16="http://schemas.microsoft.com/office/drawing/2014/main" id="{DBF5EBBC-5EEC-811E-8FAD-785F7B384A6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8371" name="Espace réservé du numéro de diapositive 3">
            <a:extLst>
              <a:ext uri="{FF2B5EF4-FFF2-40B4-BE49-F238E27FC236}">
                <a16:creationId xmlns:a16="http://schemas.microsoft.com/office/drawing/2014/main" id="{CDD84308-283A-AD63-B400-2BA83FD578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9F586D3-C622-8349-BCA4-8C2C00E6E075}" type="slidenum">
              <a:rPr lang="en-GB" altLang="en-ES" sz="1200"/>
              <a:pPr/>
              <a:t>40</a:t>
            </a:fld>
            <a:endParaRPr lang="en-GB" altLang="en-ES" sz="1200"/>
          </a:p>
        </p:txBody>
      </p:sp>
    </p:spTree>
    <p:extLst>
      <p:ext uri="{BB962C8B-B14F-4D97-AF65-F5344CB8AC3E}">
        <p14:creationId xmlns:p14="http://schemas.microsoft.com/office/powerpoint/2010/main" val="1052675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5</a:t>
            </a:fld>
            <a:endParaRPr lang="en-US" altLang="en-ES" sz="1200"/>
          </a:p>
        </p:txBody>
      </p:sp>
    </p:spTree>
    <p:extLst>
      <p:ext uri="{BB962C8B-B14F-4D97-AF65-F5344CB8AC3E}">
        <p14:creationId xmlns:p14="http://schemas.microsoft.com/office/powerpoint/2010/main" val="2960438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6</a:t>
            </a:fld>
            <a:endParaRPr lang="en-US" altLang="en-ES" sz="1200"/>
          </a:p>
        </p:txBody>
      </p:sp>
    </p:spTree>
    <p:extLst>
      <p:ext uri="{BB962C8B-B14F-4D97-AF65-F5344CB8AC3E}">
        <p14:creationId xmlns:p14="http://schemas.microsoft.com/office/powerpoint/2010/main" val="288610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DB5C2F2-2764-724D-A193-7EAD2D537C5E}" type="slidenum">
              <a:rPr lang="en-US" smtClean="0"/>
              <a:t>7</a:t>
            </a:fld>
            <a:endParaRPr lang="en-US"/>
          </a:p>
        </p:txBody>
      </p:sp>
    </p:spTree>
    <p:extLst>
      <p:ext uri="{BB962C8B-B14F-4D97-AF65-F5344CB8AC3E}">
        <p14:creationId xmlns:p14="http://schemas.microsoft.com/office/powerpoint/2010/main" val="1158506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8</a:t>
            </a:fld>
            <a:endParaRPr lang="en-US" altLang="en-ES" sz="1200"/>
          </a:p>
        </p:txBody>
      </p:sp>
    </p:spTree>
    <p:extLst>
      <p:ext uri="{BB962C8B-B14F-4D97-AF65-F5344CB8AC3E}">
        <p14:creationId xmlns:p14="http://schemas.microsoft.com/office/powerpoint/2010/main" val="4287205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9</a:t>
            </a:fld>
            <a:endParaRPr lang="en-US" altLang="en-ES" sz="1200"/>
          </a:p>
        </p:txBody>
      </p:sp>
    </p:spTree>
    <p:extLst>
      <p:ext uri="{BB962C8B-B14F-4D97-AF65-F5344CB8AC3E}">
        <p14:creationId xmlns:p14="http://schemas.microsoft.com/office/powerpoint/2010/main" val="14852737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2" name="Picture 13" descr="DarkBlue1024">
            <a:extLst>
              <a:ext uri="{FF2B5EF4-FFF2-40B4-BE49-F238E27FC236}">
                <a16:creationId xmlns:a16="http://schemas.microsoft.com/office/drawing/2014/main" id="{2A4018B7-B57B-766A-5593-7EE9D2F6CBF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323850" y="1484313"/>
            <a:ext cx="8496300" cy="1368425"/>
          </a:xfrm>
        </p:spPr>
        <p:txBody>
          <a:bodyPr/>
          <a:lstStyle>
            <a:lvl1pPr>
              <a:defRPr/>
            </a:lvl1pPr>
          </a:lstStyle>
          <a:p>
            <a:pPr lvl="0"/>
            <a:r>
              <a:rPr lang="en-US" noProof="0"/>
              <a:t>Click to edit Master title style</a:t>
            </a:r>
          </a:p>
        </p:txBody>
      </p:sp>
      <p:sp>
        <p:nvSpPr>
          <p:cNvPr id="4099" name="Rectangle 3"/>
          <p:cNvSpPr>
            <a:spLocks noGrp="1" noChangeArrowheads="1"/>
          </p:cNvSpPr>
          <p:nvPr>
            <p:ph type="subTitle" idx="1"/>
          </p:nvPr>
        </p:nvSpPr>
        <p:spPr>
          <a:xfrm>
            <a:off x="323850" y="3068638"/>
            <a:ext cx="8496300" cy="3097212"/>
          </a:xfrm>
        </p:spPr>
        <p:txBody>
          <a:bodyPr/>
          <a:lstStyle>
            <a:lvl1pPr marL="0" indent="0">
              <a:buFontTx/>
              <a:buNone/>
              <a:defRPr/>
            </a:lvl1pPr>
          </a:lstStyle>
          <a:p>
            <a:pPr lvl="0"/>
            <a:r>
              <a:rPr lang="en-US" noProof="0"/>
              <a:t>Click to edit Master subtitle style</a:t>
            </a:r>
          </a:p>
        </p:txBody>
      </p:sp>
      <p:sp>
        <p:nvSpPr>
          <p:cNvPr id="3" name="Rectangle 9">
            <a:extLst>
              <a:ext uri="{FF2B5EF4-FFF2-40B4-BE49-F238E27FC236}">
                <a16:creationId xmlns:a16="http://schemas.microsoft.com/office/drawing/2014/main" id="{E17A876E-3F25-CC00-A12D-84C1CFF9BAC0}"/>
              </a:ext>
            </a:extLst>
          </p:cNvPr>
          <p:cNvSpPr>
            <a:spLocks noGrp="1" noChangeArrowheads="1"/>
          </p:cNvSpPr>
          <p:nvPr>
            <p:ph type="ftr" sz="quarter" idx="10"/>
          </p:nvPr>
        </p:nvSpPr>
        <p:spPr bwMode="auto">
          <a:xfrm>
            <a:off x="323850" y="6245225"/>
            <a:ext cx="8496300" cy="476250"/>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400">
                <a:latin typeface="Arial" charset="0"/>
                <a:ea typeface="ＭＳ Ｐゴシック" charset="0"/>
                <a:cs typeface="+mn-cs"/>
              </a:defRPr>
            </a:lvl1pPr>
          </a:lstStyle>
          <a:p>
            <a:pPr>
              <a:defRPr/>
            </a:pPr>
            <a:endParaRPr lang="en-US"/>
          </a:p>
        </p:txBody>
      </p:sp>
    </p:spTree>
    <p:extLst>
      <p:ext uri="{BB962C8B-B14F-4D97-AF65-F5344CB8AC3E}">
        <p14:creationId xmlns:p14="http://schemas.microsoft.com/office/powerpoint/2010/main" val="4210822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99F2091B-4529-C772-F937-E9ABA5BA97CB}"/>
              </a:ext>
            </a:extLst>
          </p:cNvPr>
          <p:cNvSpPr>
            <a:spLocks noGrp="1" noChangeArrowheads="1"/>
          </p:cNvSpPr>
          <p:nvPr>
            <p:ph type="sldNum" sz="quarter" idx="10"/>
          </p:nvPr>
        </p:nvSpPr>
        <p:spPr/>
        <p:txBody>
          <a:bodyPr/>
          <a:lstStyle>
            <a:lvl1pPr>
              <a:defRPr/>
            </a:lvl1pPr>
          </a:lstStyle>
          <a:p>
            <a:fld id="{5A0E42CC-0FF6-7042-BDD3-FE0B2E7B7FA5}" type="slidenum">
              <a:rPr lang="en-US" altLang="en-ES"/>
              <a:pPr/>
              <a:t>‹#›</a:t>
            </a:fld>
            <a:endParaRPr lang="en-US" altLang="en-ES"/>
          </a:p>
        </p:txBody>
      </p:sp>
    </p:spTree>
    <p:extLst>
      <p:ext uri="{BB962C8B-B14F-4D97-AF65-F5344CB8AC3E}">
        <p14:creationId xmlns:p14="http://schemas.microsoft.com/office/powerpoint/2010/main" val="162225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97663" y="908050"/>
            <a:ext cx="2122487" cy="5257800"/>
          </a:xfrm>
        </p:spPr>
        <p:txBody>
          <a:bodyPr vert="eaVert"/>
          <a:lstStyle/>
          <a:p>
            <a:r>
              <a:rPr lang="fr-FR"/>
              <a:t>Cliquez et modifiez le titre</a:t>
            </a:r>
            <a:endParaRPr lang="en-US"/>
          </a:p>
        </p:txBody>
      </p:sp>
      <p:sp>
        <p:nvSpPr>
          <p:cNvPr id="3" name="Espace réservé du texte vertical 2"/>
          <p:cNvSpPr>
            <a:spLocks noGrp="1"/>
          </p:cNvSpPr>
          <p:nvPr>
            <p:ph type="body" orient="vert" idx="1"/>
          </p:nvPr>
        </p:nvSpPr>
        <p:spPr>
          <a:xfrm>
            <a:off x="330200" y="908050"/>
            <a:ext cx="6215063" cy="525780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B7B61E09-FE3E-E46D-D25D-2D8F019AB965}"/>
              </a:ext>
            </a:extLst>
          </p:cNvPr>
          <p:cNvSpPr>
            <a:spLocks noGrp="1" noChangeArrowheads="1"/>
          </p:cNvSpPr>
          <p:nvPr>
            <p:ph type="sldNum" sz="quarter" idx="10"/>
          </p:nvPr>
        </p:nvSpPr>
        <p:spPr/>
        <p:txBody>
          <a:bodyPr/>
          <a:lstStyle>
            <a:lvl1pPr>
              <a:defRPr/>
            </a:lvl1pPr>
          </a:lstStyle>
          <a:p>
            <a:fld id="{5C21D547-918E-CB41-A1E6-3A35E497BD80}" type="slidenum">
              <a:rPr lang="en-US" altLang="en-ES"/>
              <a:pPr/>
              <a:t>‹#›</a:t>
            </a:fld>
            <a:endParaRPr lang="en-US" altLang="en-ES"/>
          </a:p>
        </p:txBody>
      </p:sp>
    </p:spTree>
    <p:extLst>
      <p:ext uri="{BB962C8B-B14F-4D97-AF65-F5344CB8AC3E}">
        <p14:creationId xmlns:p14="http://schemas.microsoft.com/office/powerpoint/2010/main" val="41819584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C0F12B-574D-494B-A2D4-B3B4B11CF77B}" type="datetime1">
              <a:rPr lang="es-ES_tradnl" smtClean="0"/>
              <a:t>16/7/25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6208696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1CB6DE-10D4-A443-9414-E489DD504E5C}" type="datetime1">
              <a:rPr lang="es-ES_tradnl" smtClean="0"/>
              <a:t>16/7/25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245887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254E18-F48A-1A49-953E-A8DC0349CB75}" type="datetime1">
              <a:rPr lang="es-ES_tradnl" smtClean="0"/>
              <a:t>16/7/25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5967869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9ABBC4-F6CB-3A49-9808-4BB6695EE789}" type="datetime1">
              <a:rPr lang="es-ES_tradnl" smtClean="0"/>
              <a:t>16/7/25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155058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A192F1-7C34-3545-9FA8-FA387E770069}" type="datetime1">
              <a:rPr lang="es-ES_tradnl" smtClean="0"/>
              <a:t>16/7/25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952669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04611"/>
            <a:ext cx="7886700" cy="703915"/>
          </a:xfrm>
        </p:spPr>
        <p:txBody>
          <a:bodyPr>
            <a:normAutofit/>
          </a:bodyPr>
          <a:lstStyle>
            <a:lvl1pPr>
              <a:defRPr sz="3200"/>
            </a:lvl1pPr>
          </a:lstStyle>
          <a:p>
            <a:r>
              <a:rPr lang="en-US" noProof="0"/>
              <a:t>Click to edit Master title style</a:t>
            </a:r>
          </a:p>
        </p:txBody>
      </p:sp>
      <p:sp>
        <p:nvSpPr>
          <p:cNvPr id="3" name="Date Placeholder 2"/>
          <p:cNvSpPr>
            <a:spLocks noGrp="1"/>
          </p:cNvSpPr>
          <p:nvPr>
            <p:ph type="dt" sz="half" idx="10"/>
          </p:nvPr>
        </p:nvSpPr>
        <p:spPr/>
        <p:txBody>
          <a:bodyPr/>
          <a:lstStyle/>
          <a:p>
            <a:fld id="{CEC16720-FBD6-424F-92F9-83ADA1CB65F7}" type="datetime1">
              <a:rPr lang="en-US" noProof="0" smtClean="0"/>
              <a:t>7/16/25</a:t>
            </a:fld>
            <a:endParaRPr lang="en-US" noProof="0"/>
          </a:p>
        </p:txBody>
      </p:sp>
      <p:sp>
        <p:nvSpPr>
          <p:cNvPr id="4" name="Footer Placeholder 3"/>
          <p:cNvSpPr>
            <a:spLocks noGrp="1"/>
          </p:cNvSpPr>
          <p:nvPr>
            <p:ph type="ftr" sz="quarter" idx="11"/>
          </p:nvPr>
        </p:nvSpPr>
        <p:spPr/>
        <p:txBody>
          <a:bodyPr/>
          <a:lstStyle/>
          <a:p>
            <a:endParaRPr lang="en-US" noProof="0"/>
          </a:p>
        </p:txBody>
      </p:sp>
      <p:sp>
        <p:nvSpPr>
          <p:cNvPr id="5" name="Slide Number Placeholder 4"/>
          <p:cNvSpPr>
            <a:spLocks noGrp="1"/>
          </p:cNvSpPr>
          <p:nvPr>
            <p:ph type="sldNum" sz="quarter" idx="12"/>
          </p:nvPr>
        </p:nvSpPr>
        <p:spPr>
          <a:xfrm>
            <a:off x="6457950" y="6356351"/>
            <a:ext cx="2057400" cy="365125"/>
          </a:xfrm>
        </p:spPr>
        <p:txBody>
          <a:bodyPr/>
          <a:lstStyle/>
          <a:p>
            <a:fld id="{1F7FE846-FCEF-9249-88AD-E7844984B53C}" type="slidenum">
              <a:rPr lang="en-US" noProof="0" smtClean="0"/>
              <a:t>‹#›</a:t>
            </a:fld>
            <a:endParaRPr lang="en-US" noProof="0"/>
          </a:p>
        </p:txBody>
      </p:sp>
      <p:pic>
        <p:nvPicPr>
          <p:cNvPr id="6" name="Imatge 3">
            <a:extLst>
              <a:ext uri="{FF2B5EF4-FFF2-40B4-BE49-F238E27FC236}">
                <a16:creationId xmlns:a16="http://schemas.microsoft.com/office/drawing/2014/main" id="{2637ED26-B05E-8543-872E-B7673EE0A2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43387" y="405105"/>
            <a:ext cx="800613" cy="530406"/>
          </a:xfrm>
          <a:prstGeom prst="rect">
            <a:avLst/>
          </a:prstGeom>
        </p:spPr>
      </p:pic>
    </p:spTree>
    <p:extLst>
      <p:ext uri="{BB962C8B-B14F-4D97-AF65-F5344CB8AC3E}">
        <p14:creationId xmlns:p14="http://schemas.microsoft.com/office/powerpoint/2010/main" val="248236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39C6A1-0D19-F148-B5FE-8333DC056F2A}" type="datetime1">
              <a:rPr lang="es-ES_tradnl" smtClean="0"/>
              <a:t>16/7/25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6827024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29A283-84E3-CD40-99AF-2C921395CDD1}" type="datetime1">
              <a:rPr lang="es-ES_tradnl" smtClean="0"/>
              <a:t>16/7/25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795218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E969F117-C895-60E3-BA79-6CEB120C4C1E}"/>
              </a:ext>
            </a:extLst>
          </p:cNvPr>
          <p:cNvSpPr>
            <a:spLocks noGrp="1" noChangeArrowheads="1"/>
          </p:cNvSpPr>
          <p:nvPr>
            <p:ph type="sldNum" sz="quarter" idx="10"/>
          </p:nvPr>
        </p:nvSpPr>
        <p:spPr/>
        <p:txBody>
          <a:bodyPr/>
          <a:lstStyle>
            <a:lvl1pPr>
              <a:defRPr/>
            </a:lvl1pPr>
          </a:lstStyle>
          <a:p>
            <a:fld id="{F6100DF5-6BD9-E449-9DEC-50D4656DA7F3}" type="slidenum">
              <a:rPr lang="en-US" altLang="en-ES"/>
              <a:pPr/>
              <a:t>‹#›</a:t>
            </a:fld>
            <a:endParaRPr lang="en-US" altLang="en-ES"/>
          </a:p>
        </p:txBody>
      </p:sp>
    </p:spTree>
    <p:extLst>
      <p:ext uri="{BB962C8B-B14F-4D97-AF65-F5344CB8AC3E}">
        <p14:creationId xmlns:p14="http://schemas.microsoft.com/office/powerpoint/2010/main" val="275509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F33B88-256D-1642-8E48-C8A1DBB61A93}" type="datetime1">
              <a:rPr lang="es-ES_tradnl" smtClean="0"/>
              <a:t>16/7/25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6502329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5C72B9-A916-D94D-B484-8C09939FBDA8}" type="datetime1">
              <a:rPr lang="es-ES_tradnl" smtClean="0"/>
              <a:t>16/7/25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1166831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7457D2-B953-9D4F-8BDB-D729161FB1BB}" type="datetime1">
              <a:rPr lang="es-ES_tradnl" smtClean="0"/>
              <a:t>16/7/25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54544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lstStyle>
            <a:lvl1pPr algn="l">
              <a:defRPr sz="4000" b="1" cap="all"/>
            </a:lvl1pPr>
          </a:lstStyle>
          <a:p>
            <a:r>
              <a:rPr lang="fr-FR"/>
              <a:t>Cliquez et modifiez le titre</a:t>
            </a:r>
            <a:endParaRPr lang="en-US"/>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fr-FR"/>
              <a:t>Cliquez pour modifier les styles du texte du masque</a:t>
            </a:r>
          </a:p>
        </p:txBody>
      </p:sp>
      <p:sp>
        <p:nvSpPr>
          <p:cNvPr id="4" name="Rectangle 6">
            <a:extLst>
              <a:ext uri="{FF2B5EF4-FFF2-40B4-BE49-F238E27FC236}">
                <a16:creationId xmlns:a16="http://schemas.microsoft.com/office/drawing/2014/main" id="{FCADACAE-47F7-37D8-A200-119363F6D0E7}"/>
              </a:ext>
            </a:extLst>
          </p:cNvPr>
          <p:cNvSpPr>
            <a:spLocks noGrp="1" noChangeArrowheads="1"/>
          </p:cNvSpPr>
          <p:nvPr>
            <p:ph type="sldNum" sz="quarter" idx="10"/>
          </p:nvPr>
        </p:nvSpPr>
        <p:spPr/>
        <p:txBody>
          <a:bodyPr/>
          <a:lstStyle>
            <a:lvl1pPr>
              <a:defRPr/>
            </a:lvl1pPr>
          </a:lstStyle>
          <a:p>
            <a:fld id="{E547CEF9-A1C2-7147-BD27-5F5FB3A21D69}" type="slidenum">
              <a:rPr lang="en-US" altLang="en-ES"/>
              <a:pPr/>
              <a:t>‹#›</a:t>
            </a:fld>
            <a:endParaRPr lang="en-US" altLang="en-ES"/>
          </a:p>
        </p:txBody>
      </p:sp>
    </p:spTree>
    <p:extLst>
      <p:ext uri="{BB962C8B-B14F-4D97-AF65-F5344CB8AC3E}">
        <p14:creationId xmlns:p14="http://schemas.microsoft.com/office/powerpoint/2010/main" val="2332383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contenu 2"/>
          <p:cNvSpPr>
            <a:spLocks noGrp="1"/>
          </p:cNvSpPr>
          <p:nvPr>
            <p:ph sz="half" idx="1"/>
          </p:nvPr>
        </p:nvSpPr>
        <p:spPr>
          <a:xfrm>
            <a:off x="330200"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4651375"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Rectangle 6">
            <a:extLst>
              <a:ext uri="{FF2B5EF4-FFF2-40B4-BE49-F238E27FC236}">
                <a16:creationId xmlns:a16="http://schemas.microsoft.com/office/drawing/2014/main" id="{9DF20D1C-9CD8-E45D-D1F1-0ADCBD82368E}"/>
              </a:ext>
            </a:extLst>
          </p:cNvPr>
          <p:cNvSpPr>
            <a:spLocks noGrp="1" noChangeArrowheads="1"/>
          </p:cNvSpPr>
          <p:nvPr>
            <p:ph type="sldNum" sz="quarter" idx="10"/>
          </p:nvPr>
        </p:nvSpPr>
        <p:spPr/>
        <p:txBody>
          <a:bodyPr/>
          <a:lstStyle>
            <a:lvl1pPr>
              <a:defRPr/>
            </a:lvl1pPr>
          </a:lstStyle>
          <a:p>
            <a:fld id="{8E10B1EE-9772-D44E-8379-31BDEADCCD2E}" type="slidenum">
              <a:rPr lang="en-US" altLang="en-ES"/>
              <a:pPr/>
              <a:t>‹#›</a:t>
            </a:fld>
            <a:endParaRPr lang="en-US" altLang="en-ES"/>
          </a:p>
        </p:txBody>
      </p:sp>
    </p:spTree>
    <p:extLst>
      <p:ext uri="{BB962C8B-B14F-4D97-AF65-F5344CB8AC3E}">
        <p14:creationId xmlns:p14="http://schemas.microsoft.com/office/powerpoint/2010/main" val="1486975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p:spPr>
        <p:txBody>
          <a:bodyPr/>
          <a:lstStyle>
            <a:lvl1pPr>
              <a:defRPr/>
            </a:lvl1pPr>
          </a:lstStyle>
          <a:p>
            <a:r>
              <a:rPr lang="fr-FR"/>
              <a:t>Cliquez et modifiez le titre</a:t>
            </a:r>
            <a:endParaRPr lang="en-US"/>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Slide Number Placeholder 6">
            <a:extLst>
              <a:ext uri="{FF2B5EF4-FFF2-40B4-BE49-F238E27FC236}">
                <a16:creationId xmlns:a16="http://schemas.microsoft.com/office/drawing/2014/main" id="{556C3320-6ABE-3B0E-551F-D0B9B5C1582C}"/>
              </a:ext>
            </a:extLst>
          </p:cNvPr>
          <p:cNvSpPr>
            <a:spLocks noGrp="1" noChangeArrowheads="1"/>
          </p:cNvSpPr>
          <p:nvPr>
            <p:ph type="sldNum" sz="quarter" idx="10"/>
          </p:nvPr>
        </p:nvSpPr>
        <p:spPr/>
        <p:txBody>
          <a:bodyPr/>
          <a:lstStyle>
            <a:lvl1pPr>
              <a:defRPr/>
            </a:lvl1pPr>
          </a:lstStyle>
          <a:p>
            <a:fld id="{9E8620B4-E17A-D64E-8B92-367EF3955348}" type="slidenum">
              <a:rPr lang="en-US" altLang="en-ES"/>
              <a:pPr/>
              <a:t>‹#›</a:t>
            </a:fld>
            <a:endParaRPr lang="en-US" altLang="en-ES"/>
          </a:p>
        </p:txBody>
      </p:sp>
    </p:spTree>
    <p:extLst>
      <p:ext uri="{BB962C8B-B14F-4D97-AF65-F5344CB8AC3E}">
        <p14:creationId xmlns:p14="http://schemas.microsoft.com/office/powerpoint/2010/main" val="769222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Rectangle 6">
            <a:extLst>
              <a:ext uri="{FF2B5EF4-FFF2-40B4-BE49-F238E27FC236}">
                <a16:creationId xmlns:a16="http://schemas.microsoft.com/office/drawing/2014/main" id="{977A3A5C-F8EF-DD87-2FF2-11C46A36E4DF}"/>
              </a:ext>
            </a:extLst>
          </p:cNvPr>
          <p:cNvSpPr>
            <a:spLocks noGrp="1" noChangeArrowheads="1"/>
          </p:cNvSpPr>
          <p:nvPr>
            <p:ph type="sldNum" sz="quarter" idx="10"/>
          </p:nvPr>
        </p:nvSpPr>
        <p:spPr/>
        <p:txBody>
          <a:bodyPr/>
          <a:lstStyle>
            <a:lvl1pPr>
              <a:defRPr/>
            </a:lvl1pPr>
          </a:lstStyle>
          <a:p>
            <a:fld id="{766CCF7A-3CF6-2A4A-A71A-CDC0A63138B4}" type="slidenum">
              <a:rPr lang="en-US" altLang="en-ES"/>
              <a:pPr/>
              <a:t>‹#›</a:t>
            </a:fld>
            <a:endParaRPr lang="en-US" altLang="en-ES"/>
          </a:p>
        </p:txBody>
      </p:sp>
    </p:spTree>
    <p:extLst>
      <p:ext uri="{BB962C8B-B14F-4D97-AF65-F5344CB8AC3E}">
        <p14:creationId xmlns:p14="http://schemas.microsoft.com/office/powerpoint/2010/main" val="3589959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6569215E-7AA2-9CE7-7F86-C4DD4F045BCA}"/>
              </a:ext>
            </a:extLst>
          </p:cNvPr>
          <p:cNvSpPr>
            <a:spLocks noGrp="1" noChangeArrowheads="1"/>
          </p:cNvSpPr>
          <p:nvPr>
            <p:ph type="sldNum" sz="quarter" idx="10"/>
          </p:nvPr>
        </p:nvSpPr>
        <p:spPr/>
        <p:txBody>
          <a:bodyPr/>
          <a:lstStyle>
            <a:lvl1pPr>
              <a:defRPr/>
            </a:lvl1pPr>
          </a:lstStyle>
          <a:p>
            <a:fld id="{EB80079E-B9F0-EA4E-99A0-2F61609A2B82}" type="slidenum">
              <a:rPr lang="en-US" altLang="en-ES"/>
              <a:pPr/>
              <a:t>‹#›</a:t>
            </a:fld>
            <a:endParaRPr lang="en-US" altLang="en-ES"/>
          </a:p>
        </p:txBody>
      </p:sp>
    </p:spTree>
    <p:extLst>
      <p:ext uri="{BB962C8B-B14F-4D97-AF65-F5344CB8AC3E}">
        <p14:creationId xmlns:p14="http://schemas.microsoft.com/office/powerpoint/2010/main" val="375740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a:t>Cliquez et modifiez le titre</a:t>
            </a:r>
            <a:endParaRPr lang="en-US"/>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6">
            <a:extLst>
              <a:ext uri="{FF2B5EF4-FFF2-40B4-BE49-F238E27FC236}">
                <a16:creationId xmlns:a16="http://schemas.microsoft.com/office/drawing/2014/main" id="{7C8B3267-EF23-D4FD-2BCE-921AD287D131}"/>
              </a:ext>
            </a:extLst>
          </p:cNvPr>
          <p:cNvSpPr>
            <a:spLocks noGrp="1" noChangeArrowheads="1"/>
          </p:cNvSpPr>
          <p:nvPr>
            <p:ph type="sldNum" sz="quarter" idx="10"/>
          </p:nvPr>
        </p:nvSpPr>
        <p:spPr/>
        <p:txBody>
          <a:bodyPr/>
          <a:lstStyle>
            <a:lvl1pPr>
              <a:defRPr/>
            </a:lvl1pPr>
          </a:lstStyle>
          <a:p>
            <a:fld id="{56591B9A-FC53-BC46-A1C2-EC5CD0528C4F}" type="slidenum">
              <a:rPr lang="en-US" altLang="en-ES"/>
              <a:pPr/>
              <a:t>‹#›</a:t>
            </a:fld>
            <a:endParaRPr lang="en-US" altLang="en-ES"/>
          </a:p>
        </p:txBody>
      </p:sp>
    </p:spTree>
    <p:extLst>
      <p:ext uri="{BB962C8B-B14F-4D97-AF65-F5344CB8AC3E}">
        <p14:creationId xmlns:p14="http://schemas.microsoft.com/office/powerpoint/2010/main" val="292250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a:t>Cliquez et modifiez le titre</a:t>
            </a:r>
            <a:endParaRPr lang="en-US"/>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6">
            <a:extLst>
              <a:ext uri="{FF2B5EF4-FFF2-40B4-BE49-F238E27FC236}">
                <a16:creationId xmlns:a16="http://schemas.microsoft.com/office/drawing/2014/main" id="{39578E0B-C0A2-EAFC-05DF-9D5B8470291D}"/>
              </a:ext>
            </a:extLst>
          </p:cNvPr>
          <p:cNvSpPr>
            <a:spLocks noGrp="1" noChangeArrowheads="1"/>
          </p:cNvSpPr>
          <p:nvPr>
            <p:ph type="sldNum" sz="quarter" idx="10"/>
          </p:nvPr>
        </p:nvSpPr>
        <p:spPr/>
        <p:txBody>
          <a:bodyPr/>
          <a:lstStyle>
            <a:lvl1pPr>
              <a:defRPr/>
            </a:lvl1pPr>
          </a:lstStyle>
          <a:p>
            <a:fld id="{9C52E84F-DC05-3841-B7D8-EDF828CEDBC5}" type="slidenum">
              <a:rPr lang="en-US" altLang="en-ES"/>
              <a:pPr/>
              <a:t>‹#›</a:t>
            </a:fld>
            <a:endParaRPr lang="en-US" altLang="en-ES"/>
          </a:p>
        </p:txBody>
      </p:sp>
    </p:spTree>
    <p:extLst>
      <p:ext uri="{BB962C8B-B14F-4D97-AF65-F5344CB8AC3E}">
        <p14:creationId xmlns:p14="http://schemas.microsoft.com/office/powerpoint/2010/main" val="14836479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E2ADE3D-A08D-9EDD-F6F1-8A4EA629E4D1}"/>
              </a:ext>
            </a:extLst>
          </p:cNvPr>
          <p:cNvSpPr>
            <a:spLocks noGrp="1" noChangeArrowheads="1"/>
          </p:cNvSpPr>
          <p:nvPr>
            <p:ph type="title"/>
          </p:nvPr>
        </p:nvSpPr>
        <p:spPr bwMode="auto">
          <a:xfrm>
            <a:off x="330200" y="908050"/>
            <a:ext cx="8489950" cy="129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ES"/>
              <a:t>Click to edit Master title style</a:t>
            </a:r>
          </a:p>
        </p:txBody>
      </p:sp>
      <p:sp>
        <p:nvSpPr>
          <p:cNvPr id="1027" name="Rectangle 3">
            <a:extLst>
              <a:ext uri="{FF2B5EF4-FFF2-40B4-BE49-F238E27FC236}">
                <a16:creationId xmlns:a16="http://schemas.microsoft.com/office/drawing/2014/main" id="{332D6800-1E87-08C8-0684-53F1028D5B55}"/>
              </a:ext>
            </a:extLst>
          </p:cNvPr>
          <p:cNvSpPr>
            <a:spLocks noGrp="1" noChangeArrowheads="1"/>
          </p:cNvSpPr>
          <p:nvPr>
            <p:ph type="body" idx="1"/>
          </p:nvPr>
        </p:nvSpPr>
        <p:spPr bwMode="auto">
          <a:xfrm>
            <a:off x="330200" y="2708275"/>
            <a:ext cx="8489950" cy="345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ES"/>
              <a:t>Click to edit Master text styles</a:t>
            </a:r>
          </a:p>
          <a:p>
            <a:pPr lvl="1"/>
            <a:r>
              <a:rPr lang="en-US" altLang="en-ES"/>
              <a:t>Second level</a:t>
            </a:r>
          </a:p>
          <a:p>
            <a:pPr lvl="2"/>
            <a:r>
              <a:rPr lang="en-US" altLang="en-ES"/>
              <a:t>Third level</a:t>
            </a:r>
          </a:p>
        </p:txBody>
      </p:sp>
      <p:sp>
        <p:nvSpPr>
          <p:cNvPr id="3078" name="Rectangle 6">
            <a:extLst>
              <a:ext uri="{FF2B5EF4-FFF2-40B4-BE49-F238E27FC236}">
                <a16:creationId xmlns:a16="http://schemas.microsoft.com/office/drawing/2014/main" id="{FB02D669-5350-A3CE-20A0-9E6C2FCABEB6}"/>
              </a:ext>
            </a:extLst>
          </p:cNvPr>
          <p:cNvSpPr>
            <a:spLocks noGrp="1" noChangeArrowheads="1"/>
          </p:cNvSpPr>
          <p:nvPr>
            <p:ph type="sldNum" sz="quarter" idx="4"/>
          </p:nvPr>
        </p:nvSpPr>
        <p:spPr bwMode="auto">
          <a:xfrm>
            <a:off x="7812088" y="6337300"/>
            <a:ext cx="1008062"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A3E23715-BE00-A54F-825B-F2F762244A34}" type="slidenum">
              <a:rPr lang="en-US" altLang="en-ES"/>
              <a:pPr/>
              <a:t>‹#›</a:t>
            </a:fld>
            <a:endParaRPr lang="en-US" altLang="en-ES"/>
          </a:p>
        </p:txBody>
      </p:sp>
      <p:pic>
        <p:nvPicPr>
          <p:cNvPr id="1029" name="Picture 13" descr="DarkBlue1024">
            <a:extLst>
              <a:ext uri="{FF2B5EF4-FFF2-40B4-BE49-F238E27FC236}">
                <a16:creationId xmlns:a16="http://schemas.microsoft.com/office/drawing/2014/main" id="{4938CFF1-EA9C-9482-8888-B23CDDABCE9B}"/>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5178" r:id="rId1"/>
    <p:sldLayoutId id="2147485179" r:id="rId2"/>
    <p:sldLayoutId id="2147485180" r:id="rId3"/>
    <p:sldLayoutId id="2147485181" r:id="rId4"/>
    <p:sldLayoutId id="2147485182" r:id="rId5"/>
    <p:sldLayoutId id="2147485183" r:id="rId6"/>
    <p:sldLayoutId id="2147485184" r:id="rId7"/>
    <p:sldLayoutId id="2147485185" r:id="rId8"/>
    <p:sldLayoutId id="2147485186" r:id="rId9"/>
    <p:sldLayoutId id="2147485187" r:id="rId10"/>
    <p:sldLayoutId id="2147485188" r:id="rId11"/>
  </p:sldLayoutIdLst>
  <p:txStyles>
    <p:title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S PGothic" panose="020B0600070205080204" pitchFamily="34" charset="-128"/>
          <a:cs typeface="MS PGothic" charset="0"/>
        </a:defRPr>
      </a:lvl1pPr>
      <a:lvl2pPr marL="742950" indent="-285750" algn="l" rtl="0" eaLnBrk="0" fontAlgn="base" hangingPunct="0">
        <a:spcBef>
          <a:spcPct val="20000"/>
        </a:spcBef>
        <a:spcAft>
          <a:spcPct val="0"/>
        </a:spcAft>
        <a:buChar char="–"/>
        <a:defRPr sz="2400">
          <a:solidFill>
            <a:schemeClr val="tx1"/>
          </a:solidFill>
          <a:latin typeface="+mn-lt"/>
          <a:ea typeface="MS PGothic" panose="020B0600070205080204" pitchFamily="34" charset="-128"/>
          <a:cs typeface="MS PGothic" charset="0"/>
        </a:defRPr>
      </a:lvl2pPr>
      <a:lvl3pPr marL="11430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3pPr>
      <a:lvl4pPr marL="16002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4pPr>
      <a:lvl5pPr marL="20574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E53BD3-DE38-9C4C-AA22-842DAFCEE4F3}" type="datetime1">
              <a:rPr lang="es-ES_tradnl" smtClean="0"/>
              <a:t>16/7/25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B5EABD-79FA-9B47-8531-378834785AB6}" type="slidenum">
              <a:rPr lang="en-US" smtClean="0"/>
              <a:pPr/>
              <a:t>‹#›</a:t>
            </a:fld>
            <a:endParaRPr lang="en-US" dirty="0"/>
          </a:p>
        </p:txBody>
      </p:sp>
    </p:spTree>
    <p:extLst>
      <p:ext uri="{BB962C8B-B14F-4D97-AF65-F5344CB8AC3E}">
        <p14:creationId xmlns:p14="http://schemas.microsoft.com/office/powerpoint/2010/main" val="2535688103"/>
      </p:ext>
    </p:extLst>
  </p:cSld>
  <p:clrMap bg1="lt1" tx1="dk1" bg2="lt2" tx2="dk2" accent1="accent1" accent2="accent2" accent3="accent3" accent4="accent4" accent5="accent5" accent6="accent6" hlink="hlink" folHlink="folHlink"/>
  <p:sldLayoutIdLst>
    <p:sldLayoutId id="2147485190" r:id="rId1"/>
    <p:sldLayoutId id="2147485191" r:id="rId2"/>
    <p:sldLayoutId id="2147485192" r:id="rId3"/>
    <p:sldLayoutId id="2147485193" r:id="rId4"/>
    <p:sldLayoutId id="2147485194" r:id="rId5"/>
    <p:sldLayoutId id="2147485195" r:id="rId6"/>
    <p:sldLayoutId id="2147485196" r:id="rId7"/>
    <p:sldLayoutId id="2147485197" r:id="rId8"/>
    <p:sldLayoutId id="2147485198" r:id="rId9"/>
    <p:sldLayoutId id="2147485199" r:id="rId10"/>
    <p:sldLayoutId id="214748520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kwimmer@crm.cat"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17.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17.xml"/><Relationship Id="rId5" Type="http://schemas.openxmlformats.org/officeDocument/2006/relationships/image" Target="../media/image29.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17.xml"/><Relationship Id="rId5" Type="http://schemas.openxmlformats.org/officeDocument/2006/relationships/image" Target="../media/image31.png"/><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17.xml"/><Relationship Id="rId5" Type="http://schemas.openxmlformats.org/officeDocument/2006/relationships/image" Target="../media/image33.png"/><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36.em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github.com/lacerbi/bamb2022-model-fitt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CFD81C9-2BD4-8E13-20F9-FC8F4E3ED4AC}"/>
              </a:ext>
            </a:extLst>
          </p:cNvPr>
          <p:cNvSpPr>
            <a:spLocks noGrp="1" noRot="1" noChangeAspect="1" noMove="1" noResize="1" noEditPoints="1" noAdjustHandles="1" noChangeArrowheads="1" noChangeShapeType="1" noTextEdit="1"/>
          </p:cNvSpPr>
          <p:nvPr/>
        </p:nvSpPr>
        <p:spPr>
          <a:xfrm>
            <a:off x="0" y="0"/>
            <a:ext cx="9144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386" name="Títol 1">
            <a:extLst>
              <a:ext uri="{FF2B5EF4-FFF2-40B4-BE49-F238E27FC236}">
                <a16:creationId xmlns:a16="http://schemas.microsoft.com/office/drawing/2014/main" id="{1AA9B233-959A-2998-5943-BCE5065E2D45}"/>
              </a:ext>
            </a:extLst>
          </p:cNvPr>
          <p:cNvSpPr>
            <a:spLocks noGrp="1"/>
          </p:cNvSpPr>
          <p:nvPr>
            <p:ph type="ctrTitle"/>
          </p:nvPr>
        </p:nvSpPr>
        <p:spPr>
          <a:xfrm>
            <a:off x="4583481" y="566738"/>
            <a:ext cx="4518026" cy="2889250"/>
          </a:xfrm>
        </p:spPr>
        <p:txBody>
          <a:bodyPr anchor="ctr"/>
          <a:lstStyle/>
          <a:p>
            <a:pPr algn="r"/>
            <a:r>
              <a:rPr lang="en-US" altLang="en-ES" sz="3800" dirty="0">
                <a:solidFill>
                  <a:schemeClr val="bg1"/>
                </a:solidFill>
              </a:rPr>
              <a:t>1B – Parameter fitting &amp; recovery</a:t>
            </a:r>
          </a:p>
        </p:txBody>
      </p:sp>
      <p:sp>
        <p:nvSpPr>
          <p:cNvPr id="16387" name="Subtítol 2">
            <a:extLst>
              <a:ext uri="{FF2B5EF4-FFF2-40B4-BE49-F238E27FC236}">
                <a16:creationId xmlns:a16="http://schemas.microsoft.com/office/drawing/2014/main" id="{201D4EB5-BB7A-0BC4-10EE-76E19AF70F96}"/>
              </a:ext>
            </a:extLst>
          </p:cNvPr>
          <p:cNvSpPr>
            <a:spLocks noGrp="1"/>
          </p:cNvSpPr>
          <p:nvPr>
            <p:ph type="subTitle" idx="1"/>
          </p:nvPr>
        </p:nvSpPr>
        <p:spPr>
          <a:xfrm>
            <a:off x="3851275" y="5876925"/>
            <a:ext cx="5184775" cy="720725"/>
          </a:xfrm>
        </p:spPr>
        <p:txBody>
          <a:bodyPr/>
          <a:lstStyle/>
          <a:p>
            <a:pPr algn="r"/>
            <a:r>
              <a:rPr lang="en-US" altLang="en-ES" dirty="0">
                <a:solidFill>
                  <a:schemeClr val="bg1"/>
                </a:solidFill>
              </a:rPr>
              <a:t>BAMB! 2025 Summer School</a:t>
            </a:r>
          </a:p>
        </p:txBody>
      </p:sp>
      <p:sp>
        <p:nvSpPr>
          <p:cNvPr id="11" name="Freeform: Shape 10">
            <a:extLst>
              <a:ext uri="{FF2B5EF4-FFF2-40B4-BE49-F238E27FC236}">
                <a16:creationId xmlns:a16="http://schemas.microsoft.com/office/drawing/2014/main" id="{8326AB3F-C2C3-62F2-EB1E-51D4EF4E28B2}"/>
              </a:ext>
            </a:extLst>
          </p:cNvPr>
          <p:cNvSpPr>
            <a:spLocks noGrp="1" noRot="1" noChangeAspect="1" noMove="1" noResize="1" noEditPoints="1" noAdjustHandles="1" noChangeArrowheads="1" noChangeShapeType="1" noTextEdit="1"/>
          </p:cNvSpPr>
          <p:nvPr/>
        </p:nvSpPr>
        <p:spPr>
          <a:xfrm flipH="1">
            <a:off x="0" y="0"/>
            <a:ext cx="4629150"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latin typeface="Calibri" panose="020F0502020204030204"/>
            </a:endParaRPr>
          </a:p>
        </p:txBody>
      </p:sp>
      <p:sp>
        <p:nvSpPr>
          <p:cNvPr id="13" name="Freeform: Shape 12">
            <a:extLst>
              <a:ext uri="{FF2B5EF4-FFF2-40B4-BE49-F238E27FC236}">
                <a16:creationId xmlns:a16="http://schemas.microsoft.com/office/drawing/2014/main" id="{7DDF743B-163A-A0B9-4AD9-305879CC885C}"/>
              </a:ext>
            </a:extLst>
          </p:cNvPr>
          <p:cNvSpPr>
            <a:spLocks noGrp="1" noRot="1" noChangeAspect="1" noMove="1" noResize="1" noEditPoints="1" noAdjustHandles="1" noChangeArrowheads="1" noChangeShapeType="1" noTextEdit="1"/>
          </p:cNvSpPr>
          <p:nvPr/>
        </p:nvSpPr>
        <p:spPr>
          <a:xfrm>
            <a:off x="0" y="0"/>
            <a:ext cx="4518025"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latin typeface="Calibri" panose="020F0502020204030204"/>
            </a:endParaRPr>
          </a:p>
        </p:txBody>
      </p:sp>
      <p:pic>
        <p:nvPicPr>
          <p:cNvPr id="16390" name="Imatge 3">
            <a:extLst>
              <a:ext uri="{FF2B5EF4-FFF2-40B4-BE49-F238E27FC236}">
                <a16:creationId xmlns:a16="http://schemas.microsoft.com/office/drawing/2014/main" id="{292AF05B-C181-34C1-5CBF-62CA173660C7}"/>
              </a:ext>
            </a:extLst>
          </p:cNvPr>
          <p:cNvPicPr>
            <a:picLocks noChangeAspect="1"/>
          </p:cNvPicPr>
          <p:nvPr/>
        </p:nvPicPr>
        <p:blipFill>
          <a:blip r:embed="rId3">
            <a:extLst>
              <a:ext uri="{28A0092B-C50C-407E-A947-70E740481C1C}">
                <a14:useLocalDpi xmlns:a14="http://schemas.microsoft.com/office/drawing/2010/main" val="0"/>
              </a:ext>
            </a:extLst>
          </a:blip>
          <a:srcRect r="5305"/>
          <a:stretch>
            <a:fillRect/>
          </a:stretch>
        </p:blipFill>
        <p:spPr bwMode="auto">
          <a:xfrm>
            <a:off x="0" y="20638"/>
            <a:ext cx="4008438" cy="373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1" name="Rectangle 3">
            <a:extLst>
              <a:ext uri="{FF2B5EF4-FFF2-40B4-BE49-F238E27FC236}">
                <a16:creationId xmlns:a16="http://schemas.microsoft.com/office/drawing/2014/main" id="{D5782969-ECCF-5BE9-B0DF-FD936902AD56}"/>
              </a:ext>
            </a:extLst>
          </p:cNvPr>
          <p:cNvSpPr txBox="1">
            <a:spLocks noChangeArrowheads="1"/>
          </p:cNvSpPr>
          <p:nvPr/>
        </p:nvSpPr>
        <p:spPr bwMode="auto">
          <a:xfrm>
            <a:off x="4211638" y="3716338"/>
            <a:ext cx="4824412" cy="185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eaLnBrk="1" hangingPunct="1">
              <a:spcBef>
                <a:spcPct val="20000"/>
              </a:spcBef>
            </a:pPr>
            <a:r>
              <a:rPr lang="en-US" altLang="en-ES" dirty="0">
                <a:solidFill>
                  <a:srgbClr val="FFFFFF"/>
                </a:solidFill>
              </a:rPr>
              <a:t>Klaus </a:t>
            </a:r>
            <a:r>
              <a:rPr lang="en-US" altLang="en-ES" dirty="0" err="1">
                <a:solidFill>
                  <a:srgbClr val="FFFFFF"/>
                </a:solidFill>
              </a:rPr>
              <a:t>Wimmer</a:t>
            </a:r>
            <a:endParaRPr lang="en-US" altLang="en-ES" dirty="0">
              <a:solidFill>
                <a:srgbClr val="FFFFFF"/>
              </a:solidFill>
            </a:endParaRPr>
          </a:p>
          <a:p>
            <a:pPr algn="r" eaLnBrk="1" hangingPunct="1">
              <a:spcBef>
                <a:spcPct val="20000"/>
              </a:spcBef>
            </a:pPr>
            <a:r>
              <a:rPr lang="en-US" altLang="en-ES" dirty="0">
                <a:solidFill>
                  <a:srgbClr val="FFFFFF"/>
                </a:solidFill>
              </a:rPr>
              <a:t>Centre de </a:t>
            </a:r>
            <a:r>
              <a:rPr lang="en-US" altLang="en-ES" dirty="0" err="1">
                <a:solidFill>
                  <a:srgbClr val="FFFFFF"/>
                </a:solidFill>
              </a:rPr>
              <a:t>Recerca</a:t>
            </a:r>
            <a:r>
              <a:rPr lang="en-US" altLang="en-ES" dirty="0">
                <a:solidFill>
                  <a:srgbClr val="FFFFFF"/>
                </a:solidFill>
              </a:rPr>
              <a:t> </a:t>
            </a:r>
            <a:r>
              <a:rPr lang="en-US" altLang="en-ES" dirty="0" err="1">
                <a:solidFill>
                  <a:srgbClr val="FFFFFF"/>
                </a:solidFill>
              </a:rPr>
              <a:t>Matemàtica</a:t>
            </a:r>
            <a:endParaRPr lang="en-US" altLang="en-ES" dirty="0">
              <a:solidFill>
                <a:srgbClr val="FFFFFF"/>
              </a:solidFill>
            </a:endParaRPr>
          </a:p>
          <a:p>
            <a:pPr algn="r" eaLnBrk="1" hangingPunct="1">
              <a:spcBef>
                <a:spcPct val="20000"/>
              </a:spcBef>
            </a:pPr>
            <a:r>
              <a:rPr lang="en-US" altLang="en-ES" dirty="0">
                <a:solidFill>
                  <a:srgbClr val="FFFFFF"/>
                </a:solidFill>
              </a:rPr>
              <a:t>Barcelona, Spain </a:t>
            </a:r>
            <a:r>
              <a:rPr lang="en-US" altLang="en-ES" sz="2400" dirty="0">
                <a:hlinkClick r:id="rId4"/>
              </a:rPr>
              <a:t>kwimmer@crm.cat</a:t>
            </a:r>
            <a:endParaRPr lang="en-US" altLang="en-E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5021AFAC-33C7-C50A-9749-59CE7FBAC9CD}"/>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Model validation</a:t>
            </a:r>
          </a:p>
        </p:txBody>
      </p:sp>
      <p:sp>
        <p:nvSpPr>
          <p:cNvPr id="43010" name="Shape 23">
            <a:extLst>
              <a:ext uri="{FF2B5EF4-FFF2-40B4-BE49-F238E27FC236}">
                <a16:creationId xmlns:a16="http://schemas.microsoft.com/office/drawing/2014/main" id="{DCED378A-8AAB-9DA0-CF98-A56149E58282}"/>
              </a:ext>
            </a:extLst>
          </p:cNvPr>
          <p:cNvSpPr txBox="1">
            <a:spLocks/>
          </p:cNvSpPr>
          <p:nvPr/>
        </p:nvSpPr>
        <p:spPr bwMode="auto">
          <a:xfrm>
            <a:off x="396875" y="1628800"/>
            <a:ext cx="8423275"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457200" indent="-457200">
              <a:spcBef>
                <a:spcPct val="20000"/>
              </a:spcBef>
              <a:buFont typeface="Arial" panose="020B0604020202020204" pitchFamily="34" charset="0"/>
              <a:buChar char="•"/>
            </a:pPr>
            <a:r>
              <a:rPr lang="en-US" altLang="en-ES" sz="2000" dirty="0">
                <a:cs typeface="Arial" panose="020B0604020202020204" pitchFamily="34" charset="0"/>
              </a:rPr>
              <a:t>Does the model capture the data in an absolute sense?</a:t>
            </a:r>
          </a:p>
          <a:p>
            <a:pPr marL="457200" indent="-457200">
              <a:spcBef>
                <a:spcPct val="20000"/>
              </a:spcBef>
              <a:buFont typeface="Arial" panose="020B0604020202020204" pitchFamily="34" charset="0"/>
              <a:buChar char="•"/>
            </a:pPr>
            <a:r>
              <a:rPr lang="en-US" altLang="en-ES" sz="2000" dirty="0">
                <a:cs typeface="Arial" panose="020B0604020202020204" pitchFamily="34" charset="0"/>
              </a:rPr>
              <a:t>Does the model get the essence of the behavior?</a:t>
            </a:r>
          </a:p>
        </p:txBody>
      </p:sp>
      <p:sp>
        <p:nvSpPr>
          <p:cNvPr id="2" name="Shape 23">
            <a:extLst>
              <a:ext uri="{FF2B5EF4-FFF2-40B4-BE49-F238E27FC236}">
                <a16:creationId xmlns:a16="http://schemas.microsoft.com/office/drawing/2014/main" id="{EA1E4C2D-14F9-BC2B-5D4D-FCA1D1F5DD8B}"/>
              </a:ext>
            </a:extLst>
          </p:cNvPr>
          <p:cNvSpPr txBox="1">
            <a:spLocks/>
          </p:cNvSpPr>
          <p:nvPr/>
        </p:nvSpPr>
        <p:spPr bwMode="auto">
          <a:xfrm>
            <a:off x="396875" y="3429000"/>
            <a:ext cx="8279581" cy="324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b="1" dirty="0">
                <a:solidFill>
                  <a:schemeClr val="accent6">
                    <a:lumMod val="75000"/>
                    <a:lumOff val="25000"/>
                  </a:schemeClr>
                </a:solidFill>
                <a:cs typeface="Arial" panose="020B0604020202020204" pitchFamily="34" charset="0"/>
              </a:rPr>
              <a:t>How to validate the model?</a:t>
            </a:r>
          </a:p>
          <a:p>
            <a:pPr marL="342900" indent="-342900">
              <a:spcBef>
                <a:spcPct val="20000"/>
              </a:spcBef>
              <a:buFontTx/>
              <a:buChar char="-"/>
            </a:pPr>
            <a:endParaRPr lang="en-US" altLang="en-ES" sz="15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Simulate the model with the fit parameter values and then analyze the simulated data in the same way that you analyzed the empirical data (model-independent analysis).</a:t>
            </a:r>
          </a:p>
          <a:p>
            <a:pPr marL="342900" indent="-342900">
              <a:spcBef>
                <a:spcPct val="20000"/>
              </a:spcBef>
              <a:buFontTx/>
              <a:buChar char="-"/>
            </a:pPr>
            <a:endParaRPr lang="en-US" altLang="en-ES" sz="15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Verify that all important behavioral effects are captured by the model</a:t>
            </a:r>
          </a:p>
          <a:p>
            <a:pPr>
              <a:spcBef>
                <a:spcPct val="20000"/>
              </a:spcBef>
            </a:pPr>
            <a:endParaRPr lang="en-US" altLang="en-ES" sz="2000" dirty="0">
              <a:cs typeface="Arial" panose="020B0604020202020204" pitchFamily="34" charset="0"/>
            </a:endParaRPr>
          </a:p>
          <a:p>
            <a:pPr marL="1200150" lvl="1" indent="-457200">
              <a:spcBef>
                <a:spcPct val="20000"/>
              </a:spcBef>
              <a:buAutoNum type="arabicPeriod"/>
            </a:pPr>
            <a:endParaRPr lang="en-US" altLang="en-ES" sz="2000" dirty="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5021AFAC-33C7-C50A-9749-59CE7FBAC9CD}"/>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Example for qualitative criteria: what behavioral signatures do you care about</a:t>
            </a:r>
          </a:p>
        </p:txBody>
      </p:sp>
      <p:sp>
        <p:nvSpPr>
          <p:cNvPr id="43010" name="Shape 23">
            <a:extLst>
              <a:ext uri="{FF2B5EF4-FFF2-40B4-BE49-F238E27FC236}">
                <a16:creationId xmlns:a16="http://schemas.microsoft.com/office/drawing/2014/main" id="{DCED378A-8AAB-9DA0-CF98-A56149E58282}"/>
              </a:ext>
            </a:extLst>
          </p:cNvPr>
          <p:cNvSpPr txBox="1">
            <a:spLocks/>
          </p:cNvSpPr>
          <p:nvPr/>
        </p:nvSpPr>
        <p:spPr bwMode="auto">
          <a:xfrm>
            <a:off x="396875" y="1773238"/>
            <a:ext cx="8423275"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dirty="0">
                <a:cs typeface="Arial" panose="020B0604020202020204" pitchFamily="34" charset="0"/>
              </a:rPr>
              <a:t>In cognitive and behavioral science, often our data points are trials or decisions or responses ...</a:t>
            </a:r>
          </a:p>
          <a:p>
            <a:pPr>
              <a:spcBef>
                <a:spcPct val="20000"/>
              </a:spcBef>
            </a:pPr>
            <a:r>
              <a:rPr lang="en-US" altLang="en-ES" sz="2000" dirty="0">
                <a:cs typeface="Arial" panose="020B0604020202020204" pitchFamily="34" charset="0"/>
              </a:rPr>
              <a:t>... But not all responses matter equally ⚖️</a:t>
            </a:r>
          </a:p>
          <a:p>
            <a:pPr>
              <a:spcBef>
                <a:spcPct val="20000"/>
              </a:spcBef>
            </a:pPr>
            <a:endParaRPr lang="en-US" altLang="en-ES" sz="2000" dirty="0">
              <a:cs typeface="Arial" panose="020B0604020202020204" pitchFamily="34" charset="0"/>
            </a:endParaRPr>
          </a:p>
          <a:p>
            <a:pPr>
              <a:spcBef>
                <a:spcPct val="20000"/>
              </a:spcBef>
            </a:pPr>
            <a:r>
              <a:rPr lang="en-US" altLang="en-ES" sz="2000" dirty="0">
                <a:cs typeface="Arial" panose="020B0604020202020204" pitchFamily="34" charset="0"/>
              </a:rPr>
              <a:t>Example: Both RL and PROBE models make similar predictions at the plateau level, after participants have learnt the contingencies</a:t>
            </a:r>
          </a:p>
          <a:p>
            <a:pPr>
              <a:spcBef>
                <a:spcPct val="20000"/>
              </a:spcBef>
            </a:pPr>
            <a:r>
              <a:rPr lang="en-US" altLang="en-ES" sz="2000" dirty="0">
                <a:cs typeface="Arial" panose="020B0604020202020204" pitchFamily="34" charset="0"/>
              </a:rPr>
              <a:t>But after a reversal, key differences are observed:</a:t>
            </a:r>
            <a:endParaRPr lang="en-US" altLang="en-ES" sz="2000" dirty="0"/>
          </a:p>
          <a:p>
            <a:pPr>
              <a:spcBef>
                <a:spcPct val="20000"/>
              </a:spcBef>
            </a:pPr>
            <a:endParaRPr lang="en-US" altLang="en-ES" sz="2000" dirty="0">
              <a:cs typeface="Arial" panose="020B0604020202020204" pitchFamily="34" charset="0"/>
            </a:endParaRPr>
          </a:p>
        </p:txBody>
      </p:sp>
      <p:sp>
        <p:nvSpPr>
          <p:cNvPr id="43011" name="Rectangle 1">
            <a:extLst>
              <a:ext uri="{FF2B5EF4-FFF2-40B4-BE49-F238E27FC236}">
                <a16:creationId xmlns:a16="http://schemas.microsoft.com/office/drawing/2014/main" id="{0220A951-F4E6-809E-5C40-B22B41CADB24}"/>
              </a:ext>
            </a:extLst>
          </p:cNvPr>
          <p:cNvSpPr>
            <a:spLocks noChangeArrowheads="1"/>
          </p:cNvSpPr>
          <p:nvPr/>
        </p:nvSpPr>
        <p:spPr bwMode="auto">
          <a:xfrm>
            <a:off x="0" y="6381328"/>
            <a:ext cx="9144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ES" sz="1800" dirty="0">
                <a:solidFill>
                  <a:srgbClr val="7F7F7F"/>
                </a:solidFill>
              </a:rPr>
              <a:t>Collins and Koechlin (2012)</a:t>
            </a:r>
          </a:p>
        </p:txBody>
      </p:sp>
      <p:pic>
        <p:nvPicPr>
          <p:cNvPr id="43012" name="Image 1" descr="Capture d’écran 2022-08-30 à 13.31.37.png">
            <a:extLst>
              <a:ext uri="{FF2B5EF4-FFF2-40B4-BE49-F238E27FC236}">
                <a16:creationId xmlns:a16="http://schemas.microsoft.com/office/drawing/2014/main" id="{B135FAE9-8EF6-0A20-D60A-DCDE0454E59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56100" y="4241800"/>
            <a:ext cx="2066925" cy="1868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Image 4" descr="Capture d’écran 2022-08-30 à 13.31.43.png">
            <a:extLst>
              <a:ext uri="{FF2B5EF4-FFF2-40B4-BE49-F238E27FC236}">
                <a16:creationId xmlns:a16="http://schemas.microsoft.com/office/drawing/2014/main" id="{1C09087F-9304-2515-D810-6BD58C289F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3663" y="4265613"/>
            <a:ext cx="1728787" cy="182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4" name="Image 6" descr="Capture d’écran 2022-08-30 à 13.34.58.png">
            <a:extLst>
              <a:ext uri="{FF2B5EF4-FFF2-40B4-BE49-F238E27FC236}">
                <a16:creationId xmlns:a16="http://schemas.microsoft.com/office/drawing/2014/main" id="{F264E5C5-D11E-A3C8-507F-4912607CCAD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476375" y="4221163"/>
            <a:ext cx="2327275" cy="194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21A9AB5-761B-E048-0CBB-6016FE061886}"/>
              </a:ext>
            </a:extLst>
          </p:cNvPr>
          <p:cNvPicPr>
            <a:picLocks noChangeAspect="1"/>
          </p:cNvPicPr>
          <p:nvPr/>
        </p:nvPicPr>
        <p:blipFill>
          <a:blip r:embed="rId6"/>
          <a:stretch>
            <a:fillRect/>
          </a:stretch>
        </p:blipFill>
        <p:spPr>
          <a:xfrm>
            <a:off x="5337175" y="6220053"/>
            <a:ext cx="2171700" cy="266700"/>
          </a:xfrm>
          <a:prstGeom prst="rect">
            <a:avLst/>
          </a:prstGeom>
        </p:spPr>
      </p:pic>
      <p:pic>
        <p:nvPicPr>
          <p:cNvPr id="3" name="Picture 2">
            <a:extLst>
              <a:ext uri="{FF2B5EF4-FFF2-40B4-BE49-F238E27FC236}">
                <a16:creationId xmlns:a16="http://schemas.microsoft.com/office/drawing/2014/main" id="{A770E2EC-D555-A202-664E-AB3F47FA10AE}"/>
              </a:ext>
            </a:extLst>
          </p:cNvPr>
          <p:cNvPicPr>
            <a:picLocks noChangeAspect="1"/>
          </p:cNvPicPr>
          <p:nvPr/>
        </p:nvPicPr>
        <p:blipFill>
          <a:blip r:embed="rId7"/>
          <a:stretch>
            <a:fillRect/>
          </a:stretch>
        </p:blipFill>
        <p:spPr>
          <a:xfrm>
            <a:off x="4672011" y="6040866"/>
            <a:ext cx="1699191" cy="165408"/>
          </a:xfrm>
          <a:prstGeom prst="rect">
            <a:avLst/>
          </a:prstGeom>
        </p:spPr>
      </p:pic>
      <p:pic>
        <p:nvPicPr>
          <p:cNvPr id="4" name="Picture 3">
            <a:extLst>
              <a:ext uri="{FF2B5EF4-FFF2-40B4-BE49-F238E27FC236}">
                <a16:creationId xmlns:a16="http://schemas.microsoft.com/office/drawing/2014/main" id="{724293F7-21B9-0A55-5CB9-FE294F0C183C}"/>
              </a:ext>
            </a:extLst>
          </p:cNvPr>
          <p:cNvPicPr>
            <a:picLocks noChangeAspect="1"/>
          </p:cNvPicPr>
          <p:nvPr/>
        </p:nvPicPr>
        <p:blipFill>
          <a:blip r:embed="rId7"/>
          <a:stretch>
            <a:fillRect/>
          </a:stretch>
        </p:blipFill>
        <p:spPr>
          <a:xfrm>
            <a:off x="6494086" y="6040866"/>
            <a:ext cx="1699191" cy="165408"/>
          </a:xfrm>
          <a:prstGeom prst="rect">
            <a:avLst/>
          </a:prstGeom>
        </p:spPr>
      </p:pic>
    </p:spTree>
    <p:extLst>
      <p:ext uri="{BB962C8B-B14F-4D97-AF65-F5344CB8AC3E}">
        <p14:creationId xmlns:p14="http://schemas.microsoft.com/office/powerpoint/2010/main" val="1069571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dirty="0">
                <a:solidFill>
                  <a:srgbClr val="008DBB">
                    <a:alpha val="19786"/>
                  </a:srgbClr>
                </a:solidFill>
                <a:cs typeface="Arial" charset="0"/>
              </a:rPr>
              <a:t>Model validation (tutorial part 1)</a:t>
            </a:r>
          </a:p>
          <a:p>
            <a:pPr lvl="1">
              <a:spcBef>
                <a:spcPct val="20000"/>
              </a:spcBef>
              <a:buFontTx/>
              <a:buChar char="•"/>
              <a:defRPr/>
            </a:pPr>
            <a:r>
              <a:rPr lang="en-GB" sz="2800" dirty="0">
                <a:solidFill>
                  <a:schemeClr val="tx1">
                    <a:alpha val="19786"/>
                  </a:schemeClr>
                </a:solidFill>
                <a:cs typeface="Arial" charset="0"/>
              </a:rPr>
              <a:t>Does the model capture the data?</a:t>
            </a:r>
          </a:p>
          <a:p>
            <a:pPr>
              <a:spcBef>
                <a:spcPct val="20000"/>
              </a:spcBef>
              <a:buFont typeface="Arial"/>
              <a:buChar char="•"/>
              <a:defRPr/>
            </a:pPr>
            <a:r>
              <a:rPr lang="en-GB" sz="2800" b="1" dirty="0">
                <a:solidFill>
                  <a:schemeClr val="accent6">
                    <a:lumMod val="75000"/>
                    <a:lumOff val="25000"/>
                  </a:schemeClr>
                </a:solidFill>
                <a:cs typeface="Arial" charset="0"/>
              </a:rPr>
              <a:t>Parameter recovery (tutorial part 2)</a:t>
            </a:r>
          </a:p>
          <a:p>
            <a:pPr lvl="1">
              <a:spcBef>
                <a:spcPct val="20000"/>
              </a:spcBef>
              <a:buFont typeface="Arial"/>
              <a:buChar char="•"/>
              <a:defRPr/>
            </a:pPr>
            <a:r>
              <a:rPr lang="en-GB" sz="2800" b="1" dirty="0">
                <a:cs typeface="Arial" charset="0"/>
              </a:rPr>
              <a:t>Simulate, simulate, simulate!</a:t>
            </a:r>
            <a:endParaRPr lang="en-GB" sz="2800" b="1" dirty="0">
              <a:solidFill>
                <a:schemeClr val="accent6">
                  <a:lumMod val="75000"/>
                  <a:lumOff val="25000"/>
                </a:schemeClr>
              </a:solidFill>
              <a:cs typeface="Arial" charset="0"/>
            </a:endParaRPr>
          </a:p>
          <a:p>
            <a:pPr>
              <a:spcBef>
                <a:spcPct val="20000"/>
              </a:spcBef>
              <a:buFont typeface="Arial"/>
              <a:buChar char="•"/>
              <a:defRPr/>
            </a:pPr>
            <a:r>
              <a:rPr lang="en-GB" sz="2800" dirty="0">
                <a:solidFill>
                  <a:schemeClr val="accent6">
                    <a:lumMod val="75000"/>
                    <a:lumOff val="25000"/>
                    <a:alpha val="19750"/>
                  </a:schemeClr>
                </a:solidFill>
                <a:cs typeface="Arial" charset="0"/>
              </a:rPr>
              <a:t>Parameter uncertainty (tutorial part 3)</a:t>
            </a:r>
          </a:p>
          <a:p>
            <a:pPr lvl="1">
              <a:spcBef>
                <a:spcPct val="20000"/>
              </a:spcBef>
              <a:buFont typeface="Arial"/>
              <a:buChar char="•"/>
              <a:defRPr/>
            </a:pPr>
            <a:r>
              <a:rPr lang="en-GB" sz="2800" dirty="0">
                <a:solidFill>
                  <a:schemeClr val="tx1">
                    <a:alpha val="19750"/>
                  </a:schemeClr>
                </a:solidFill>
                <a:cs typeface="Arial" charset="0"/>
              </a:rPr>
              <a:t>Bootstrapping</a:t>
            </a:r>
          </a:p>
        </p:txBody>
      </p:sp>
    </p:spTree>
    <p:extLst>
      <p:ext uri="{BB962C8B-B14F-4D97-AF65-F5344CB8AC3E}">
        <p14:creationId xmlns:p14="http://schemas.microsoft.com/office/powerpoint/2010/main" val="1665422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BBDBDC3-5512-965F-4221-01CF4D7A2AF7}"/>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24CF8A3F-FCFE-CFE3-38F2-0A4D3D10748F}"/>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8883E6AB-4965-B24B-F12C-97FE211D1E43}"/>
              </a:ext>
            </a:extLst>
          </p:cNvPr>
          <p:cNvSpPr txBox="1"/>
          <p:nvPr/>
        </p:nvSpPr>
        <p:spPr>
          <a:xfrm>
            <a:off x="755650" y="1700213"/>
            <a:ext cx="7632700" cy="1015663"/>
          </a:xfrm>
          <a:prstGeom prst="rect">
            <a:avLst/>
          </a:prstGeom>
          <a:noFill/>
        </p:spPr>
        <p:txBody>
          <a:bodyPr>
            <a:spAutoFit/>
          </a:bodyPr>
          <a:lstStyle/>
          <a:p>
            <a:pPr>
              <a:defRPr/>
            </a:pPr>
            <a:r>
              <a:rPr lang="en-GB" sz="2000" dirty="0">
                <a:latin typeface="Arial" charset="0"/>
                <a:ea typeface="MS PGothic" charset="0"/>
                <a:cs typeface="MS PGothic" charset="0"/>
              </a:rPr>
              <a:t>Check whether the fitting procedure gives meaningful parameter values in the best case scenario, that is, when fitting fake data where the “true” parameter values are known.</a:t>
            </a:r>
            <a:endParaRPr lang="en-GB" sz="2000" b="1" i="1" dirty="0">
              <a:latin typeface="Arial" charset="0"/>
              <a:ea typeface="MS PGothic" charset="0"/>
              <a:cs typeface="MS PGothic" charset="0"/>
            </a:endParaRPr>
          </a:p>
        </p:txBody>
      </p:sp>
      <p:sp>
        <p:nvSpPr>
          <p:cNvPr id="4" name="ZoneTexte 1">
            <a:extLst>
              <a:ext uri="{FF2B5EF4-FFF2-40B4-BE49-F238E27FC236}">
                <a16:creationId xmlns:a16="http://schemas.microsoft.com/office/drawing/2014/main" id="{6F50383A-2782-5E6A-58B8-BA91B659DF05}"/>
              </a:ext>
            </a:extLst>
          </p:cNvPr>
          <p:cNvSpPr txBox="1"/>
          <p:nvPr/>
        </p:nvSpPr>
        <p:spPr>
          <a:xfrm>
            <a:off x="755650" y="3179594"/>
            <a:ext cx="7632700" cy="923330"/>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a:defRPr/>
            </a:pPr>
            <a:endParaRPr lang="en-GB" dirty="0">
              <a:latin typeface="Arial" charset="0"/>
              <a:ea typeface="MS PGothic" charset="0"/>
              <a:cs typeface="MS PGothic" charset="0"/>
            </a:endParaRPr>
          </a:p>
        </p:txBody>
      </p:sp>
      <p:sp>
        <p:nvSpPr>
          <p:cNvPr id="5" name="Rectangle 3">
            <a:extLst>
              <a:ext uri="{FF2B5EF4-FFF2-40B4-BE49-F238E27FC236}">
                <a16:creationId xmlns:a16="http://schemas.microsoft.com/office/drawing/2014/main" id="{3E6392D9-800D-5C58-0AD3-758A96A13953}"/>
              </a:ext>
            </a:extLst>
          </p:cNvPr>
          <p:cNvSpPr>
            <a:spLocks noChangeArrowheads="1"/>
          </p:cNvSpPr>
          <p:nvPr/>
        </p:nvSpPr>
        <p:spPr bwMode="auto">
          <a:xfrm>
            <a:off x="1116013" y="3100219"/>
            <a:ext cx="5969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ES" sz="3200"/>
              <a:t>🤷‍</a:t>
            </a:r>
            <a:endParaRPr lang="en-GB" altLang="en-ES" sz="3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23B30B7-C375-0CE0-4DFE-DA8CDFD6F0D0}"/>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964F969C-536E-84E9-5E1B-2D44CA3F8424}"/>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49711B84-767D-C9EF-44B7-569C40FDB5AF}"/>
              </a:ext>
            </a:extLst>
          </p:cNvPr>
          <p:cNvSpPr txBox="1"/>
          <p:nvPr/>
        </p:nvSpPr>
        <p:spPr>
          <a:xfrm>
            <a:off x="755650" y="1700213"/>
            <a:ext cx="7632700" cy="2862322"/>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a biased fitting procedure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parameter roles overlapping with each other, capturing similar shares of the variance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each parameter to be </a:t>
            </a:r>
            <a:r>
              <a:rPr lang="en-GB" b="1" i="1" dirty="0">
                <a:latin typeface="Arial" charset="0"/>
                <a:ea typeface="MS PGothic" charset="0"/>
                <a:cs typeface="MS PGothic" charset="0"/>
              </a:rPr>
              <a:t>identifiable</a:t>
            </a:r>
          </a:p>
          <a:p>
            <a:pPr>
              <a:defRPr/>
            </a:pPr>
            <a:endParaRPr lang="en-GB" b="1" i="1" dirty="0">
              <a:latin typeface="Arial" charset="0"/>
              <a:ea typeface="MS PGothic" charset="0"/>
              <a:cs typeface="MS PGothic" charset="0"/>
            </a:endParaRPr>
          </a:p>
        </p:txBody>
      </p:sp>
      <p:sp>
        <p:nvSpPr>
          <p:cNvPr id="71684" name="Rectangle 3">
            <a:extLst>
              <a:ext uri="{FF2B5EF4-FFF2-40B4-BE49-F238E27FC236}">
                <a16:creationId xmlns:a16="http://schemas.microsoft.com/office/drawing/2014/main" id="{4B850935-063A-4050-4B3F-C25C2EA0905F}"/>
              </a:ext>
            </a:extLst>
          </p:cNvPr>
          <p:cNvSpPr>
            <a:spLocks noChangeArrowheads="1"/>
          </p:cNvSpPr>
          <p:nvPr/>
        </p:nvSpPr>
        <p:spPr bwMode="auto">
          <a:xfrm>
            <a:off x="1116013" y="1620838"/>
            <a:ext cx="5969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ES" sz="3200"/>
              <a:t>🤷‍</a:t>
            </a:r>
            <a:endParaRPr lang="en-GB" altLang="en-ES" sz="3200"/>
          </a:p>
        </p:txBody>
      </p:sp>
      <p:sp>
        <p:nvSpPr>
          <p:cNvPr id="4" name="ZoneTexte 1">
            <a:extLst>
              <a:ext uri="{FF2B5EF4-FFF2-40B4-BE49-F238E27FC236}">
                <a16:creationId xmlns:a16="http://schemas.microsoft.com/office/drawing/2014/main" id="{6A002B0A-4C2E-15AD-FEF1-A507899AABD7}"/>
              </a:ext>
            </a:extLst>
          </p:cNvPr>
          <p:cNvSpPr txBox="1"/>
          <p:nvPr/>
        </p:nvSpPr>
        <p:spPr>
          <a:xfrm>
            <a:off x="755650" y="1700213"/>
            <a:ext cx="7632700" cy="4246562"/>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a biased fitting procedure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parameter roles overlapping with each other, capturing similar shares of the variance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each parameter to be </a:t>
            </a:r>
            <a:r>
              <a:rPr lang="en-GB" b="1" i="1" dirty="0">
                <a:latin typeface="Arial" charset="0"/>
                <a:ea typeface="MS PGothic" charset="0"/>
                <a:cs typeface="MS PGothic" charset="0"/>
              </a:rPr>
              <a:t>identifiable</a:t>
            </a:r>
          </a:p>
          <a:p>
            <a:pPr marL="285750" indent="-285750">
              <a:buFont typeface="Wingdings" charset="2"/>
              <a:buChar char="ü"/>
              <a:defRPr/>
            </a:pPr>
            <a:endParaRPr lang="en-GB" b="1" i="1" dirty="0">
              <a:latin typeface="Arial" charset="0"/>
              <a:ea typeface="MS PGothic" charset="0"/>
              <a:cs typeface="MS PGothic" charset="0"/>
            </a:endParaRPr>
          </a:p>
          <a:p>
            <a:pPr marL="285750" indent="-285750">
              <a:buFont typeface="Wingdings" charset="2"/>
              <a:buChar char="ü"/>
              <a:defRPr/>
            </a:pPr>
            <a:r>
              <a:rPr lang="en-GB" b="1" i="1" dirty="0">
                <a:latin typeface="Arial" charset="0"/>
                <a:ea typeface="MS PGothic" charset="0"/>
                <a:cs typeface="MS PGothic" charset="0"/>
              </a:rPr>
              <a:t>Under these conditions we will be able to interpret the meaning of each of the parameters</a:t>
            </a:r>
          </a:p>
          <a:p>
            <a:pPr marL="285750" indent="-285750">
              <a:buFont typeface="Wingdings" charset="2"/>
              <a:buChar char="ü"/>
              <a:defRPr/>
            </a:pPr>
            <a:endParaRPr lang="en-GB" b="1" i="1"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And potentially to interpret their different value in different conditions or under different treatment groups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194B11B-1944-9BC7-199B-7534BBA79118}"/>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57B48940-5B8E-3983-D594-BB90753D0F36}"/>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25984D76-9FD1-6E17-7226-61705B5ACF18}"/>
              </a:ext>
            </a:extLst>
          </p:cNvPr>
          <p:cNvSpPr txBox="1"/>
          <p:nvPr/>
        </p:nvSpPr>
        <p:spPr>
          <a:xfrm>
            <a:off x="755650" y="1557947"/>
            <a:ext cx="7704138" cy="4247317"/>
          </a:xfrm>
          <a:prstGeom prst="rect">
            <a:avLst/>
          </a:prstGeom>
          <a:noFill/>
        </p:spPr>
        <p:txBody>
          <a:bodyPr>
            <a:spAutoFit/>
          </a:bodyPr>
          <a:lstStyle/>
          <a:p>
            <a:pPr>
              <a:defRPr/>
            </a:pPr>
            <a:r>
              <a:rPr lang="en-GB" dirty="0">
                <a:latin typeface="Arial" charset="0"/>
                <a:ea typeface="MS PGothic" charset="0"/>
                <a:cs typeface="MS PGothic" charset="0"/>
              </a:rPr>
              <a:t>1. Simulate fake data with different values of parameters (e.g., lapse rate, threshold, etc.)</a:t>
            </a:r>
          </a:p>
          <a:p>
            <a:pPr>
              <a:defRPr/>
            </a:pPr>
            <a:endParaRPr lang="en-GB" dirty="0">
              <a:latin typeface="Arial" charset="0"/>
              <a:ea typeface="MS PGothic" charset="0"/>
              <a:cs typeface="MS PGothic" charset="0"/>
            </a:endParaRPr>
          </a:p>
          <a:p>
            <a:pPr marL="668338" indent="-279400">
              <a:defRPr/>
            </a:pPr>
            <a:r>
              <a:rPr lang="en-GB" dirty="0">
                <a:latin typeface="Arial" charset="0"/>
                <a:ea typeface="MS PGothic" charset="0"/>
                <a:cs typeface="MS PGothic" charset="0"/>
              </a:rPr>
              <a:t>When choosing the range of parameter values, make sure that you are covering the parameter regime of interest for your experiment!</a:t>
            </a:r>
          </a:p>
          <a:p>
            <a:pPr marL="668338" indent="-279400">
              <a:buFont typeface="Arial"/>
              <a:buChar char="•"/>
              <a:defRPr/>
            </a:pPr>
            <a:r>
              <a:rPr lang="en-GB" dirty="0">
                <a:latin typeface="Arial" charset="0"/>
                <a:ea typeface="MS PGothic" charset="0"/>
                <a:cs typeface="MS PGothic" charset="0"/>
              </a:rPr>
              <a:t>Either sweep across the whole parameter space</a:t>
            </a:r>
          </a:p>
          <a:p>
            <a:pPr marL="668338" indent="-279400">
              <a:buFont typeface="Arial"/>
              <a:buChar char="•"/>
              <a:defRPr/>
            </a:pPr>
            <a:r>
              <a:rPr lang="en-GB" dirty="0">
                <a:latin typeface="Arial" charset="0"/>
                <a:ea typeface="MS PGothic" charset="0"/>
                <a:cs typeface="MS PGothic" charset="0"/>
              </a:rPr>
              <a:t>Or focus on the space of interest regarding your best-fitting parameters</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2. Estimate the values of the parameters from your simulated data</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3. Compare the recovered parameters to their true values</a:t>
            </a:r>
            <a:br>
              <a:rPr lang="en-GB" dirty="0">
                <a:latin typeface="Arial" charset="0"/>
                <a:ea typeface="MS PGothic" charset="0"/>
                <a:cs typeface="MS PGothic" charset="0"/>
              </a:rPr>
            </a:br>
            <a:r>
              <a:rPr lang="en-GB" dirty="0">
                <a:latin typeface="Arial" charset="0"/>
                <a:ea typeface="MS PGothic" charset="0"/>
                <a:cs typeface="MS PGothic" charset="0"/>
              </a:rPr>
              <a:t>(should be highly correlated without bias)</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Are there bugs in your code? Is the experiment underpowered?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01719853-5147-8DDD-319C-B9EBFB2C6637}"/>
              </a:ext>
            </a:extLst>
          </p:cNvPr>
          <p:cNvSpPr txBox="1">
            <a:spLocks noChangeArrowheads="1"/>
          </p:cNvSpPr>
          <p:nvPr/>
        </p:nvSpPr>
        <p:spPr bwMode="auto">
          <a:xfrm>
            <a:off x="330200" y="547688"/>
            <a:ext cx="8202613" cy="1511300"/>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sp>
        <p:nvSpPr>
          <p:cNvPr id="44" name="ZoneTexte 43">
            <a:extLst>
              <a:ext uri="{FF2B5EF4-FFF2-40B4-BE49-F238E27FC236}">
                <a16:creationId xmlns:a16="http://schemas.microsoft.com/office/drawing/2014/main" id="{4547DC80-F82F-7F60-3975-35A941135527}"/>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
        <p:nvSpPr>
          <p:cNvPr id="49155" name="Rectangle 12">
            <a:extLst>
              <a:ext uri="{FF2B5EF4-FFF2-40B4-BE49-F238E27FC236}">
                <a16:creationId xmlns:a16="http://schemas.microsoft.com/office/drawing/2014/main" id="{57CE5626-BB75-7531-3C88-5F4818E08BB6}"/>
              </a:ext>
            </a:extLst>
          </p:cNvPr>
          <p:cNvSpPr>
            <a:spLocks noChangeArrowheads="1"/>
          </p:cNvSpPr>
          <p:nvPr/>
        </p:nvSpPr>
        <p:spPr bwMode="auto">
          <a:xfrm>
            <a:off x="755650" y="1412875"/>
            <a:ext cx="62372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Decision-making task under uncertainty</a:t>
            </a:r>
          </a:p>
          <a:p>
            <a:pPr>
              <a:buFont typeface="Arial" panose="020B0604020202020204" pitchFamily="34" charset="0"/>
              <a:buChar char="•"/>
            </a:pPr>
            <a:r>
              <a:rPr lang="en-GB" altLang="en-ES" sz="1800"/>
              <a:t>Bayesian inference model plus different sources of noise</a:t>
            </a:r>
          </a:p>
        </p:txBody>
      </p:sp>
      <p:pic>
        <p:nvPicPr>
          <p:cNvPr id="49156" name="Image 1" descr="Capture d’écran 2022-08-01 à 17.53.24.png">
            <a:extLst>
              <a:ext uri="{FF2B5EF4-FFF2-40B4-BE49-F238E27FC236}">
                <a16:creationId xmlns:a16="http://schemas.microsoft.com/office/drawing/2014/main" id="{722769E4-ED69-00A6-D06C-4CC0FACE0967}"/>
              </a:ext>
            </a:extLst>
          </p:cNvPr>
          <p:cNvPicPr>
            <a:picLocks noChangeAspect="1"/>
          </p:cNvPicPr>
          <p:nvPr/>
        </p:nvPicPr>
        <p:blipFill>
          <a:blip r:embed="rId3">
            <a:extLst>
              <a:ext uri="{28A0092B-C50C-407E-A947-70E740481C1C}">
                <a14:useLocalDpi xmlns:a14="http://schemas.microsoft.com/office/drawing/2010/main" val="0"/>
              </a:ext>
            </a:extLst>
          </a:blip>
          <a:srcRect l="-2" r="1604"/>
          <a:stretch>
            <a:fillRect/>
          </a:stretch>
        </p:blipFill>
        <p:spPr bwMode="auto">
          <a:xfrm>
            <a:off x="792163" y="2549525"/>
            <a:ext cx="7473950" cy="296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2645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C9FBA13-FEEE-C022-7E59-A535403DD647}"/>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3EED2506-0099-E80D-5607-4E44F2D3F7B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5789" name="Image 46" descr="Figure4_model_schema_params.pdf">
            <a:extLst>
              <a:ext uri="{FF2B5EF4-FFF2-40B4-BE49-F238E27FC236}">
                <a16:creationId xmlns:a16="http://schemas.microsoft.com/office/drawing/2014/main" id="{6A4822DF-5993-D34E-C82A-50080BB01F2F}"/>
              </a:ext>
            </a:extLst>
          </p:cNvPr>
          <p:cNvPicPr>
            <a:picLocks noChangeAspect="1"/>
          </p:cNvPicPr>
          <p:nvPr/>
        </p:nvPicPr>
        <p:blipFill>
          <a:blip r:embed="rId4">
            <a:extLst>
              <a:ext uri="{28A0092B-C50C-407E-A947-70E740481C1C}">
                <a14:useLocalDpi xmlns:a14="http://schemas.microsoft.com/office/drawing/2010/main" val="0"/>
              </a:ext>
            </a:extLst>
          </a:blip>
          <a:srcRect t="54774" r="59869"/>
          <a:stretch>
            <a:fillRect/>
          </a:stretch>
        </p:blipFill>
        <p:spPr bwMode="auto">
          <a:xfrm>
            <a:off x="6443663" y="3922713"/>
            <a:ext cx="2374900" cy="231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ZoneTexte 42">
            <a:extLst>
              <a:ext uri="{FF2B5EF4-FFF2-40B4-BE49-F238E27FC236}">
                <a16:creationId xmlns:a16="http://schemas.microsoft.com/office/drawing/2014/main" id="{5A948452-53C7-E4A3-B686-F558EE41D17E}"/>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E25BFCE-A90D-EA45-151A-029AA01BEEFB}"/>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7826" name="Image 4" descr="Figure4supp1_param_recov.pdf">
            <a:extLst>
              <a:ext uri="{FF2B5EF4-FFF2-40B4-BE49-F238E27FC236}">
                <a16:creationId xmlns:a16="http://schemas.microsoft.com/office/drawing/2014/main" id="{5C93D491-C076-1E4F-8C15-A37901365CE0}"/>
              </a:ext>
            </a:extLst>
          </p:cNvPr>
          <p:cNvPicPr>
            <a:picLocks noChangeAspect="1"/>
          </p:cNvPicPr>
          <p:nvPr/>
        </p:nvPicPr>
        <p:blipFill>
          <a:blip r:embed="rId3">
            <a:extLst>
              <a:ext uri="{28A0092B-C50C-407E-A947-70E740481C1C}">
                <a14:useLocalDpi xmlns:a14="http://schemas.microsoft.com/office/drawing/2010/main" val="0"/>
              </a:ext>
            </a:extLst>
          </a:blip>
          <a:srcRect r="35973" b="49342"/>
          <a:stretch>
            <a:fillRect/>
          </a:stretch>
        </p:blipFill>
        <p:spPr bwMode="auto">
          <a:xfrm>
            <a:off x="827088" y="1700213"/>
            <a:ext cx="7273925" cy="386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0E6FFB63-3B3D-24A3-6213-16DF4881EA6C}"/>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DDFA8167-0F78-FE45-D115-69CF39822DB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9874" name="Image 4" descr="Figure4supp1_param_recov.pdf">
            <a:extLst>
              <a:ext uri="{FF2B5EF4-FFF2-40B4-BE49-F238E27FC236}">
                <a16:creationId xmlns:a16="http://schemas.microsoft.com/office/drawing/2014/main" id="{91565E38-0606-1231-656D-FBB096B1879B}"/>
              </a:ext>
            </a:extLst>
          </p:cNvPr>
          <p:cNvPicPr>
            <a:picLocks noChangeAspect="1"/>
          </p:cNvPicPr>
          <p:nvPr/>
        </p:nvPicPr>
        <p:blipFill>
          <a:blip r:embed="rId3">
            <a:extLst>
              <a:ext uri="{28A0092B-C50C-407E-A947-70E740481C1C}">
                <a14:useLocalDpi xmlns:a14="http://schemas.microsoft.com/office/drawing/2010/main" val="0"/>
              </a:ext>
            </a:extLst>
          </a:blip>
          <a:srcRect r="35973" b="49342"/>
          <a:stretch>
            <a:fillRect/>
          </a:stretch>
        </p:blipFill>
        <p:spPr bwMode="auto">
          <a:xfrm>
            <a:off x="827088" y="1412875"/>
            <a:ext cx="4495800" cy="238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F02B2ECB-0FA4-A2A6-EA7C-2D247982D642}"/>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schemeClr>
                </a:solidFill>
                <a:cs typeface="Arial" charset="0"/>
              </a:rPr>
              <a:t>Parameter estimation</a:t>
            </a:r>
          </a:p>
          <a:p>
            <a:pPr lvl="1">
              <a:spcBef>
                <a:spcPct val="20000"/>
              </a:spcBef>
              <a:buFontTx/>
              <a:buChar char="•"/>
              <a:defRPr/>
            </a:pPr>
            <a:r>
              <a:rPr lang="en-GB" sz="2800" dirty="0">
                <a:cs typeface="Arial" charset="0"/>
              </a:rPr>
              <a:t>Model fitting as an optimization problem</a:t>
            </a:r>
            <a:endParaRPr lang="en-GB" sz="2800" dirty="0">
              <a:solidFill>
                <a:srgbClr val="008DBB"/>
              </a:solidFill>
              <a:cs typeface="Arial" charset="0"/>
            </a:endParaRPr>
          </a:p>
          <a:p>
            <a:pPr>
              <a:spcBef>
                <a:spcPct val="20000"/>
              </a:spcBef>
              <a:buFontTx/>
              <a:buChar char="•"/>
              <a:defRPr/>
            </a:pPr>
            <a:r>
              <a:rPr lang="en-GB" sz="2800" dirty="0">
                <a:solidFill>
                  <a:srgbClr val="008DBB"/>
                </a:solidFill>
                <a:cs typeface="Arial" charset="0"/>
              </a:rPr>
              <a:t>Model validation (tutorial part 1)</a:t>
            </a:r>
          </a:p>
          <a:p>
            <a:pPr lvl="1">
              <a:spcBef>
                <a:spcPct val="20000"/>
              </a:spcBef>
              <a:buFontTx/>
              <a:buChar char="•"/>
              <a:defRPr/>
            </a:pPr>
            <a:r>
              <a:rPr lang="en-GB" sz="2800" dirty="0">
                <a:cs typeface="Arial" charset="0"/>
              </a:rPr>
              <a:t>Does the model capture the data?</a:t>
            </a:r>
          </a:p>
          <a:p>
            <a:pPr>
              <a:spcBef>
                <a:spcPct val="20000"/>
              </a:spcBef>
              <a:buFont typeface="Arial"/>
              <a:buChar char="•"/>
              <a:defRPr/>
            </a:pPr>
            <a:r>
              <a:rPr lang="en-GB" sz="2800" dirty="0">
                <a:solidFill>
                  <a:schemeClr val="accent6">
                    <a:lumMod val="75000"/>
                    <a:lumOff val="25000"/>
                  </a:schemeClr>
                </a:solidFill>
                <a:cs typeface="Arial" charset="0"/>
              </a:rPr>
              <a:t>Parameter recovery (tutorial part 2)</a:t>
            </a:r>
          </a:p>
          <a:p>
            <a:pPr lvl="1">
              <a:spcBef>
                <a:spcPct val="20000"/>
              </a:spcBef>
              <a:buFont typeface="Arial"/>
              <a:buChar char="•"/>
              <a:defRPr/>
            </a:pPr>
            <a:r>
              <a:rPr lang="en-GB" sz="2800" dirty="0">
                <a:cs typeface="Arial" charset="0"/>
              </a:rPr>
              <a:t>Simulate, simulate, simulate!</a:t>
            </a:r>
            <a:endParaRPr lang="en-GB" sz="2800" dirty="0">
              <a:solidFill>
                <a:schemeClr val="accent6">
                  <a:lumMod val="75000"/>
                  <a:lumOff val="25000"/>
                </a:schemeClr>
              </a:solidFill>
              <a:cs typeface="Arial" charset="0"/>
            </a:endParaRPr>
          </a:p>
          <a:p>
            <a:pPr>
              <a:spcBef>
                <a:spcPct val="20000"/>
              </a:spcBef>
              <a:buFont typeface="Arial"/>
              <a:buChar char="•"/>
              <a:defRPr/>
            </a:pPr>
            <a:r>
              <a:rPr lang="en-GB" sz="2800" dirty="0">
                <a:solidFill>
                  <a:schemeClr val="accent6">
                    <a:lumMod val="75000"/>
                    <a:lumOff val="25000"/>
                  </a:schemeClr>
                </a:solidFill>
                <a:cs typeface="Arial" charset="0"/>
              </a:rPr>
              <a:t>Parameter uncertainty (tutorial part 3)</a:t>
            </a:r>
          </a:p>
          <a:p>
            <a:pPr lvl="1">
              <a:spcBef>
                <a:spcPct val="20000"/>
              </a:spcBef>
              <a:buFont typeface="Arial"/>
              <a:buChar char="•"/>
              <a:defRPr/>
            </a:pPr>
            <a:r>
              <a:rPr lang="en-GB" sz="2800" dirty="0">
                <a:cs typeface="Arial" charset="0"/>
              </a:rPr>
              <a:t>Bootstrapping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A49A2B08-0E9B-22D8-F1E0-501815CF9409}"/>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81922" name="Image 1" descr="Figure4supp1_param_recov.pdf">
            <a:extLst>
              <a:ext uri="{FF2B5EF4-FFF2-40B4-BE49-F238E27FC236}">
                <a16:creationId xmlns:a16="http://schemas.microsoft.com/office/drawing/2014/main" id="{3B9825E7-9907-2E31-CB77-0FE1E2A40B2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7088" y="1412875"/>
            <a:ext cx="7021512" cy="471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119877BC-6C3B-012F-4697-5F083FBD1823}"/>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6372AFD-FFF7-3FC6-1856-A1D6E430B23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Confusion matrix: parameter identifiability</a:t>
            </a:r>
          </a:p>
        </p:txBody>
      </p:sp>
      <p:pic>
        <p:nvPicPr>
          <p:cNvPr id="88066" name="Image 1" descr="Figure4supp1_param_recov.pdf">
            <a:extLst>
              <a:ext uri="{FF2B5EF4-FFF2-40B4-BE49-F238E27FC236}">
                <a16:creationId xmlns:a16="http://schemas.microsoft.com/office/drawing/2014/main" id="{E1925F8D-EB54-BAB1-FE8E-F3F5B98802D3}"/>
              </a:ext>
            </a:extLst>
          </p:cNvPr>
          <p:cNvPicPr>
            <a:picLocks noChangeAspect="1"/>
          </p:cNvPicPr>
          <p:nvPr/>
        </p:nvPicPr>
        <p:blipFill>
          <a:blip r:embed="rId3">
            <a:extLst>
              <a:ext uri="{28A0092B-C50C-407E-A947-70E740481C1C}">
                <a14:useLocalDpi xmlns:a14="http://schemas.microsoft.com/office/drawing/2010/main" val="0"/>
              </a:ext>
            </a:extLst>
          </a:blip>
          <a:srcRect l="64192" t="54614"/>
          <a:stretch>
            <a:fillRect/>
          </a:stretch>
        </p:blipFill>
        <p:spPr bwMode="auto">
          <a:xfrm>
            <a:off x="1871663" y="1604963"/>
            <a:ext cx="5364162" cy="456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Ellipse 5">
            <a:extLst>
              <a:ext uri="{FF2B5EF4-FFF2-40B4-BE49-F238E27FC236}">
                <a16:creationId xmlns:a16="http://schemas.microsoft.com/office/drawing/2014/main" id="{129E125D-BEEC-A7FA-218E-AA1D89BF0BCD}"/>
              </a:ext>
            </a:extLst>
          </p:cNvPr>
          <p:cNvSpPr/>
          <p:nvPr/>
        </p:nvSpPr>
        <p:spPr>
          <a:xfrm>
            <a:off x="4859338" y="3860800"/>
            <a:ext cx="1584325" cy="1584325"/>
          </a:xfrm>
          <a:prstGeom prst="ellipse">
            <a:avLst/>
          </a:prstGeom>
          <a:noFill/>
          <a:ln w="762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FF0000"/>
              </a:solidFill>
            </a:endParaRPr>
          </a:p>
        </p:txBody>
      </p:sp>
      <p:sp>
        <p:nvSpPr>
          <p:cNvPr id="7" name="ZoneTexte 6">
            <a:extLst>
              <a:ext uri="{FF2B5EF4-FFF2-40B4-BE49-F238E27FC236}">
                <a16:creationId xmlns:a16="http://schemas.microsoft.com/office/drawing/2014/main" id="{491AB2A8-6597-DCFD-4D3A-18F49595749D}"/>
              </a:ext>
            </a:extLst>
          </p:cNvPr>
          <p:cNvSpPr txBox="1"/>
          <p:nvPr/>
        </p:nvSpPr>
        <p:spPr>
          <a:xfrm>
            <a:off x="0" y="6308725"/>
            <a:ext cx="9144000" cy="369888"/>
          </a:xfrm>
          <a:prstGeom prst="rect">
            <a:avLst/>
          </a:prstGeom>
          <a:noFill/>
        </p:spPr>
        <p:txBody>
          <a:bodyPr>
            <a:spAutoFit/>
          </a:bodyPr>
          <a:lstStyle/>
          <a:p>
            <a:pPr algn="ctr">
              <a:defRPr/>
            </a:pPr>
            <a:r>
              <a:rPr lang="en-US" dirty="0">
                <a:solidFill>
                  <a:schemeClr val="bg1">
                    <a:lumMod val="50000"/>
                  </a:schemeClr>
                </a:solidFill>
                <a:latin typeface="Arial" charset="0"/>
                <a:ea typeface="MS PGothic" charset="0"/>
                <a:cs typeface="MS PGothic" charset="0"/>
              </a:rPr>
              <a:t>Rouault et al, </a:t>
            </a:r>
            <a:r>
              <a:rPr lang="en-US" i="1" dirty="0" err="1">
                <a:solidFill>
                  <a:schemeClr val="bg1">
                    <a:lumMod val="50000"/>
                  </a:schemeClr>
                </a:solidFill>
                <a:latin typeface="Arial" charset="0"/>
                <a:ea typeface="MS PGothic" charset="0"/>
                <a:cs typeface="MS PGothic" charset="0"/>
              </a:rPr>
              <a:t>eLife</a:t>
            </a:r>
            <a:r>
              <a:rPr lang="en-US" dirty="0">
                <a:solidFill>
                  <a:schemeClr val="bg1">
                    <a:lumMod val="50000"/>
                  </a:schemeClr>
                </a:solidFill>
                <a:latin typeface="Arial" charset="0"/>
                <a:ea typeface="MS PGothic" charset="0"/>
                <a:cs typeface="MS PGothic" charset="0"/>
              </a:rPr>
              <a:t> (2022)</a:t>
            </a:r>
            <a:endParaRPr lang="en-US" i="1" dirty="0">
              <a:solidFill>
                <a:schemeClr val="bg1">
                  <a:lumMod val="50000"/>
                </a:schemeClr>
              </a:solidFill>
              <a:latin typeface="Arial" charset="0"/>
              <a:ea typeface="MS PGothic" charset="0"/>
              <a:cs typeface="MS PGothic"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dirty="0">
                <a:solidFill>
                  <a:srgbClr val="008DBB">
                    <a:alpha val="19786"/>
                  </a:srgbClr>
                </a:solidFill>
                <a:cs typeface="Arial" charset="0"/>
              </a:rPr>
              <a:t>Model validation (tutorial part 1)</a:t>
            </a:r>
          </a:p>
          <a:p>
            <a:pPr lvl="1">
              <a:spcBef>
                <a:spcPct val="20000"/>
              </a:spcBef>
              <a:buFontTx/>
              <a:buChar char="•"/>
              <a:defRPr/>
            </a:pPr>
            <a:r>
              <a:rPr lang="en-GB" sz="2800" dirty="0">
                <a:solidFill>
                  <a:schemeClr val="tx1">
                    <a:alpha val="19786"/>
                  </a:schemeClr>
                </a:solidFill>
                <a:cs typeface="Arial" charset="0"/>
              </a:rPr>
              <a:t>Does the model capture the data?</a:t>
            </a:r>
          </a:p>
          <a:p>
            <a:pPr>
              <a:spcBef>
                <a:spcPct val="20000"/>
              </a:spcBef>
              <a:buFont typeface="Arial"/>
              <a:buChar char="•"/>
              <a:defRPr/>
            </a:pPr>
            <a:r>
              <a:rPr lang="en-GB" sz="2800" dirty="0">
                <a:solidFill>
                  <a:schemeClr val="accent6">
                    <a:lumMod val="75000"/>
                    <a:lumOff val="25000"/>
                    <a:alpha val="20000"/>
                  </a:schemeClr>
                </a:solidFill>
                <a:cs typeface="Arial" charset="0"/>
              </a:rPr>
              <a:t>Parameter recovery (tutorial part 2)</a:t>
            </a:r>
          </a:p>
          <a:p>
            <a:pPr lvl="1">
              <a:spcBef>
                <a:spcPct val="20000"/>
              </a:spcBef>
              <a:buFont typeface="Arial"/>
              <a:buChar char="•"/>
              <a:defRPr/>
            </a:pPr>
            <a:r>
              <a:rPr lang="en-GB" sz="2800" dirty="0">
                <a:solidFill>
                  <a:schemeClr val="tx1">
                    <a:alpha val="20000"/>
                  </a:schemeClr>
                </a:solidFill>
                <a:cs typeface="Arial" charset="0"/>
              </a:rPr>
              <a:t>Simulate, simulate, simulate!</a:t>
            </a:r>
            <a:endParaRPr lang="en-GB" sz="2800" dirty="0">
              <a:solidFill>
                <a:schemeClr val="accent6">
                  <a:lumMod val="75000"/>
                  <a:lumOff val="25000"/>
                  <a:alpha val="20000"/>
                </a:schemeClr>
              </a:solidFill>
              <a:cs typeface="Arial" charset="0"/>
            </a:endParaRPr>
          </a:p>
          <a:p>
            <a:pPr>
              <a:spcBef>
                <a:spcPct val="20000"/>
              </a:spcBef>
              <a:buFont typeface="Arial"/>
              <a:buChar char="•"/>
              <a:defRPr/>
            </a:pPr>
            <a:r>
              <a:rPr lang="en-GB" sz="2800" b="1" dirty="0">
                <a:solidFill>
                  <a:schemeClr val="accent6">
                    <a:lumMod val="75000"/>
                    <a:lumOff val="25000"/>
                  </a:schemeClr>
                </a:solidFill>
                <a:cs typeface="Arial" charset="0"/>
              </a:rPr>
              <a:t>Parameter uncertainty (tutorial part 3)</a:t>
            </a:r>
          </a:p>
          <a:p>
            <a:pPr lvl="1">
              <a:spcBef>
                <a:spcPct val="20000"/>
              </a:spcBef>
              <a:buFont typeface="Arial"/>
              <a:buChar char="•"/>
              <a:defRPr/>
            </a:pPr>
            <a:r>
              <a:rPr lang="en-GB" sz="2800" b="1" dirty="0">
                <a:cs typeface="Arial" charset="0"/>
              </a:rPr>
              <a:t>Bootstrapping</a:t>
            </a:r>
          </a:p>
        </p:txBody>
      </p:sp>
    </p:spTree>
    <p:extLst>
      <p:ext uri="{BB962C8B-B14F-4D97-AF65-F5344CB8AC3E}">
        <p14:creationId xmlns:p14="http://schemas.microsoft.com/office/powerpoint/2010/main" val="23845186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A6D8F6B-C985-8B03-CA37-E9F09D1D0D89}"/>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Uncertainty about parameter estimates</a:t>
            </a:r>
          </a:p>
        </p:txBody>
      </p:sp>
      <p:sp>
        <p:nvSpPr>
          <p:cNvPr id="174082" name="Shape 23">
            <a:extLst>
              <a:ext uri="{FF2B5EF4-FFF2-40B4-BE49-F238E27FC236}">
                <a16:creationId xmlns:a16="http://schemas.microsoft.com/office/drawing/2014/main" id="{60283FFA-4B8E-2A8F-19B0-3F08A33EF0B5}"/>
              </a:ext>
            </a:extLst>
          </p:cNvPr>
          <p:cNvSpPr txBox="1">
            <a:spLocks/>
          </p:cNvSpPr>
          <p:nvPr/>
        </p:nvSpPr>
        <p:spPr bwMode="auto">
          <a:xfrm>
            <a:off x="323850" y="1340768"/>
            <a:ext cx="84963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Uncertainty around parameter estimates: how confident are you about your model fit?</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Confidence interval of a population parameter: mean and confidence levels indicating the probability that the interval contains the parameter</a:t>
            </a:r>
          </a:p>
          <a:p>
            <a:pPr marL="0" indent="0">
              <a:spcBef>
                <a:spcPct val="20000"/>
              </a:spcBef>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Ideally, you would replicate your study several times and estimate the mean +/- margin of error</a:t>
            </a:r>
          </a:p>
          <a:p>
            <a:pPr>
              <a:spcBef>
                <a:spcPct val="20000"/>
              </a:spcBef>
              <a:buFont typeface="Arial" panose="020B0604020202020204" pitchFamily="34" charset="0"/>
              <a:buChar char="•"/>
            </a:pPr>
            <a:endParaRPr lang="en-GB" altLang="en-ES" sz="2000" dirty="0">
              <a:cs typeface="Arial" panose="020B0604020202020204" pitchFamily="34" charset="0"/>
            </a:endParaRPr>
          </a:p>
        </p:txBody>
      </p:sp>
      <p:sp>
        <p:nvSpPr>
          <p:cNvPr id="2" name="Shape 23">
            <a:extLst>
              <a:ext uri="{FF2B5EF4-FFF2-40B4-BE49-F238E27FC236}">
                <a16:creationId xmlns:a16="http://schemas.microsoft.com/office/drawing/2014/main" id="{F65DD141-A6F3-A2F7-3F03-096A585AFAA6}"/>
              </a:ext>
            </a:extLst>
          </p:cNvPr>
          <p:cNvSpPr txBox="1">
            <a:spLocks/>
          </p:cNvSpPr>
          <p:nvPr/>
        </p:nvSpPr>
        <p:spPr bwMode="auto">
          <a:xfrm>
            <a:off x="323850" y="1340768"/>
            <a:ext cx="84963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Uncertainty around parameter estimates: how confident are you about your model fit?</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Confidence interval of a population parameter: mean and confidence levels indicating the probability that the interval contains the parameter</a:t>
            </a:r>
          </a:p>
          <a:p>
            <a:pPr marL="0" indent="0">
              <a:spcBef>
                <a:spcPct val="20000"/>
              </a:spcBef>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Ideally, you would replicate your study several times and estimate the mean +/- margin of error</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solidFill>
                  <a:schemeClr val="accent6">
                    <a:lumMod val="75000"/>
                    <a:lumOff val="25000"/>
                  </a:schemeClr>
                </a:solidFill>
                <a:cs typeface="Arial" panose="020B0604020202020204" pitchFamily="34" charset="0"/>
              </a:rPr>
              <a:t>Traditional statistical techniques are only asymptotically correct </a:t>
            </a:r>
            <a:br>
              <a:rPr lang="en-GB" altLang="en-ES" sz="2000" dirty="0">
                <a:solidFill>
                  <a:schemeClr val="accent6">
                    <a:lumMod val="75000"/>
                    <a:lumOff val="25000"/>
                  </a:schemeClr>
                </a:solidFill>
                <a:cs typeface="Arial" panose="020B0604020202020204" pitchFamily="34" charset="0"/>
              </a:rPr>
            </a:br>
            <a:r>
              <a:rPr lang="en-GB" altLang="en-ES" sz="2000" dirty="0">
                <a:solidFill>
                  <a:schemeClr val="accent6">
                    <a:lumMod val="75000"/>
                    <a:lumOff val="25000"/>
                  </a:schemeClr>
                </a:solidFill>
                <a:cs typeface="Arial" panose="020B0604020202020204" pitchFamily="34" charset="0"/>
              </a:rPr>
              <a:t>(large N)</a:t>
            </a:r>
          </a:p>
          <a:p>
            <a:pPr>
              <a:spcBef>
                <a:spcPct val="20000"/>
              </a:spcBef>
              <a:buFont typeface="Arial" panose="020B0604020202020204" pitchFamily="34" charset="0"/>
              <a:buChar char="•"/>
            </a:pPr>
            <a:endParaRPr lang="en-GB" altLang="en-ES" sz="2000" dirty="0">
              <a:solidFill>
                <a:schemeClr val="accent6">
                  <a:lumMod val="75000"/>
                  <a:lumOff val="25000"/>
                </a:schemeClr>
              </a:solidFill>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17C8CF26-ADCD-6F0D-BA35-D643F7290C3C}"/>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Uncertainty about parameter estimates</a:t>
            </a:r>
          </a:p>
        </p:txBody>
      </p:sp>
      <p:sp>
        <p:nvSpPr>
          <p:cNvPr id="178178" name="Shape 23">
            <a:extLst>
              <a:ext uri="{FF2B5EF4-FFF2-40B4-BE49-F238E27FC236}">
                <a16:creationId xmlns:a16="http://schemas.microsoft.com/office/drawing/2014/main" id="{866A77EB-DC19-B261-F289-3E76DD2E1958}"/>
              </a:ext>
            </a:extLst>
          </p:cNvPr>
          <p:cNvSpPr txBox="1">
            <a:spLocks/>
          </p:cNvSpPr>
          <p:nvPr/>
        </p:nvSpPr>
        <p:spPr bwMode="auto">
          <a:xfrm>
            <a:off x="323850" y="981075"/>
            <a:ext cx="8496300" cy="5400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In practice, we don’t know </a:t>
            </a:r>
            <a:r>
              <a:rPr lang="en-GB" altLang="en-ES" sz="2000" b="1" dirty="0">
                <a:cs typeface="Arial" panose="020B0604020202020204" pitchFamily="34" charset="0"/>
              </a:rPr>
              <a:t>the underlying distribution</a:t>
            </a:r>
            <a:r>
              <a:rPr lang="en-GB" altLang="en-ES" sz="2000" dirty="0">
                <a:cs typeface="Arial" panose="020B0604020202020204" pitchFamily="34" charset="0"/>
              </a:rPr>
              <a:t> from which your parameter is drawn: hence the error distribution cannot be easily calculated</a:t>
            </a:r>
          </a:p>
        </p:txBody>
      </p:sp>
      <p:sp>
        <p:nvSpPr>
          <p:cNvPr id="2" name="Shape 23">
            <a:extLst>
              <a:ext uri="{FF2B5EF4-FFF2-40B4-BE49-F238E27FC236}">
                <a16:creationId xmlns:a16="http://schemas.microsoft.com/office/drawing/2014/main" id="{A81BEA36-0353-94A7-6DEA-2302BBF6C6DD}"/>
              </a:ext>
            </a:extLst>
          </p:cNvPr>
          <p:cNvSpPr txBox="1">
            <a:spLocks/>
          </p:cNvSpPr>
          <p:nvPr/>
        </p:nvSpPr>
        <p:spPr bwMode="auto">
          <a:xfrm>
            <a:off x="323850" y="981075"/>
            <a:ext cx="8496300" cy="5400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In practice, we don’t know </a:t>
            </a:r>
            <a:r>
              <a:rPr lang="en-GB" altLang="en-ES" sz="2000" b="1" dirty="0">
                <a:cs typeface="Arial" panose="020B0604020202020204" pitchFamily="34" charset="0"/>
              </a:rPr>
              <a:t>the underlying distribution</a:t>
            </a:r>
            <a:r>
              <a:rPr lang="en-GB" altLang="en-ES" sz="2000" dirty="0">
                <a:cs typeface="Arial" panose="020B0604020202020204" pitchFamily="34" charset="0"/>
              </a:rPr>
              <a:t> from which your parameter is drawn: hence the error distribution cannot be easily calculated</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Wingdings" pitchFamily="2" charset="2"/>
              <a:buChar char="Ø"/>
            </a:pPr>
            <a:r>
              <a:rPr lang="en-GB" altLang="en-ES" sz="2000" b="1" dirty="0">
                <a:cs typeface="Arial" panose="020B0604020202020204" pitchFamily="34" charset="0"/>
              </a:rPr>
              <a:t>Bootstrapping</a:t>
            </a:r>
            <a:r>
              <a:rPr lang="en-GB" altLang="en-ES" sz="2000" dirty="0">
                <a:cs typeface="Arial" panose="020B0604020202020204" pitchFamily="34" charset="0"/>
              </a:rPr>
              <a:t> procedure, involves resampling your data</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Tx/>
              <a:buChar char="-"/>
            </a:pPr>
            <a:r>
              <a:rPr lang="en-GB" altLang="en-ES" sz="2000" dirty="0">
                <a:cs typeface="Arial" panose="020B0604020202020204" pitchFamily="34" charset="0"/>
              </a:rPr>
              <a:t>Repeatedly draw independent samples from a data set, that is, with replacement (</a:t>
            </a:r>
            <a:r>
              <a:rPr lang="en-GB" altLang="en-ES" sz="2000" b="1" dirty="0">
                <a:cs typeface="Arial" panose="020B0604020202020204" pitchFamily="34" charset="0"/>
              </a:rPr>
              <a:t>resampling</a:t>
            </a:r>
            <a:r>
              <a:rPr lang="en-GB" altLang="en-ES" sz="2000" dirty="0">
                <a:cs typeface="Arial" panose="020B0604020202020204" pitchFamily="34" charset="0"/>
              </a:rPr>
              <a:t>)</a:t>
            </a:r>
          </a:p>
          <a:p>
            <a:pPr>
              <a:spcBef>
                <a:spcPct val="20000"/>
              </a:spcBef>
              <a:buFontTx/>
              <a:buChar char="-"/>
            </a:pPr>
            <a:r>
              <a:rPr lang="en-GB" altLang="en-ES" sz="2000" dirty="0">
                <a:cs typeface="Arial" panose="020B0604020202020204" pitchFamily="34" charset="0"/>
              </a:rPr>
              <a:t>This creates a new data set, of same size as the initial one</a:t>
            </a:r>
          </a:p>
          <a:p>
            <a:pPr>
              <a:spcBef>
                <a:spcPct val="20000"/>
              </a:spcBef>
              <a:buFontTx/>
              <a:buChar char="-"/>
            </a:pPr>
            <a:r>
              <a:rPr lang="en-GB" altLang="en-ES" sz="2000" dirty="0">
                <a:cs typeface="Arial" panose="020B0604020202020204" pitchFamily="34" charset="0"/>
              </a:rPr>
              <a:t>We make the assumption that your data set is representative, a good measure of the underlying distribution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0A05B1A-FF87-6856-7A96-F0B58B54BEEE}"/>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Bootstrapping procedure</a:t>
            </a:r>
          </a:p>
        </p:txBody>
      </p:sp>
      <p:sp>
        <p:nvSpPr>
          <p:cNvPr id="23554" name="Shape 23">
            <a:extLst>
              <a:ext uri="{FF2B5EF4-FFF2-40B4-BE49-F238E27FC236}">
                <a16:creationId xmlns:a16="http://schemas.microsoft.com/office/drawing/2014/main" id="{95B32A54-A8FD-2082-C93F-51E17D49A0C6}"/>
              </a:ext>
            </a:extLst>
          </p:cNvPr>
          <p:cNvSpPr txBox="1">
            <a:spLocks/>
          </p:cNvSpPr>
          <p:nvPr/>
        </p:nvSpPr>
        <p:spPr bwMode="auto">
          <a:xfrm>
            <a:off x="323850" y="981075"/>
            <a:ext cx="8496300" cy="1368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a:spcBef>
                <a:spcPct val="20000"/>
              </a:spcBef>
              <a:buFont typeface="Arial"/>
              <a:buChar char="•"/>
              <a:defRPr/>
            </a:pPr>
            <a:r>
              <a:rPr lang="en-GB" sz="2000" dirty="0">
                <a:cs typeface="Arial" charset="0"/>
              </a:rPr>
              <a:t>Uncertainty around parameter estimates: how confident are you about your model fit?</a:t>
            </a:r>
          </a:p>
          <a:p>
            <a:pPr>
              <a:spcBef>
                <a:spcPct val="20000"/>
              </a:spcBef>
              <a:buFont typeface="Arial"/>
              <a:buChar char="•"/>
              <a:defRPr/>
            </a:pPr>
            <a:endParaRPr lang="en-GB" sz="2000" dirty="0">
              <a:cs typeface="Arial" charset="0"/>
            </a:endParaRPr>
          </a:p>
          <a:p>
            <a:pPr>
              <a:spcBef>
                <a:spcPct val="20000"/>
              </a:spcBef>
              <a:buFont typeface="Arial"/>
              <a:buChar char="•"/>
              <a:defRPr/>
            </a:pPr>
            <a:r>
              <a:rPr lang="en-GB" sz="2000" dirty="0">
                <a:cs typeface="Arial" charset="0"/>
              </a:rPr>
              <a:t>Example: a model fit of neural response as a function of contrast</a:t>
            </a:r>
          </a:p>
        </p:txBody>
      </p:sp>
      <p:pic>
        <p:nvPicPr>
          <p:cNvPr id="182275" name="Image 1" descr="Capture d’écran 2022-07-26 à 11.09.48.png">
            <a:extLst>
              <a:ext uri="{FF2B5EF4-FFF2-40B4-BE49-F238E27FC236}">
                <a16:creationId xmlns:a16="http://schemas.microsoft.com/office/drawing/2014/main" id="{1D39DC42-B290-44DA-94BC-B289F3ED08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025429"/>
            <a:ext cx="4176712" cy="333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82CD0F43-9512-675D-E7F4-E78488815E8B}"/>
              </a:ext>
            </a:extLst>
          </p:cNvPr>
          <p:cNvSpPr txBox="1"/>
          <p:nvPr/>
        </p:nvSpPr>
        <p:spPr>
          <a:xfrm>
            <a:off x="4283968" y="5918295"/>
            <a:ext cx="4572000" cy="400110"/>
          </a:xfrm>
          <a:prstGeom prst="rect">
            <a:avLst/>
          </a:prstGeom>
          <a:noFill/>
        </p:spPr>
        <p:txBody>
          <a:bodyPr wrap="square">
            <a:spAutoFit/>
          </a:bodyPr>
          <a:lstStyle/>
          <a:p>
            <a:pPr marL="0" indent="0">
              <a:spcBef>
                <a:spcPct val="20000"/>
              </a:spcBef>
              <a:defRPr/>
            </a:pPr>
            <a:r>
              <a:rPr lang="en-GB" sz="2000" dirty="0">
                <a:cs typeface="Arial" charset="0"/>
              </a:rPr>
              <a:t>		</a:t>
            </a:r>
            <a:r>
              <a:rPr lang="en-GB" sz="1800" dirty="0" err="1">
                <a:solidFill>
                  <a:srgbClr val="7F7F7F"/>
                </a:solidFill>
                <a:cs typeface="Arial" charset="0"/>
              </a:rPr>
              <a:t>Anqi</a:t>
            </a:r>
            <a:r>
              <a:rPr lang="en-GB" sz="1800" dirty="0">
                <a:solidFill>
                  <a:srgbClr val="7F7F7F"/>
                </a:solidFill>
                <a:cs typeface="Arial" charset="0"/>
              </a:rPr>
              <a:t> Wu, </a:t>
            </a:r>
            <a:r>
              <a:rPr lang="en-GB" sz="1800" i="1" dirty="0" err="1">
                <a:solidFill>
                  <a:srgbClr val="7F7F7F"/>
                </a:solidFill>
                <a:cs typeface="Arial" charset="0"/>
              </a:rPr>
              <a:t>neuromatch</a:t>
            </a:r>
            <a:endParaRPr lang="en-GB" sz="2000" i="1" dirty="0">
              <a:solidFill>
                <a:srgbClr val="7F7F7F"/>
              </a:solidFill>
              <a:cs typeface="Arial"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1075"/>
            <a:ext cx="8496300" cy="1368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marL="0" indent="0">
              <a:spcBef>
                <a:spcPct val="20000"/>
              </a:spcBef>
              <a:defRPr/>
            </a:pPr>
            <a:r>
              <a:rPr lang="en-GB" sz="2000" dirty="0">
                <a:cs typeface="Arial" charset="0"/>
              </a:rPr>
              <a:t>1. Resample from the observed dataset with replacement</a:t>
            </a:r>
            <a:endParaRPr lang="en-GB" sz="2000" i="1" dirty="0">
              <a:solidFill>
                <a:srgbClr val="7F7F7F"/>
              </a:solidFill>
              <a:cs typeface="Arial" charset="0"/>
            </a:endParaRPr>
          </a:p>
        </p:txBody>
      </p:sp>
      <p:pic>
        <p:nvPicPr>
          <p:cNvPr id="10" name="Picture 9" descr="A graph with red and blue dots&#10;&#10;Description automatically generated">
            <a:extLst>
              <a:ext uri="{FF2B5EF4-FFF2-40B4-BE49-F238E27FC236}">
                <a16:creationId xmlns:a16="http://schemas.microsoft.com/office/drawing/2014/main" id="{6F304EAF-5B4F-114B-5C07-29326376013D}"/>
              </a:ext>
            </a:extLst>
          </p:cNvPr>
          <p:cNvPicPr>
            <a:picLocks noChangeAspect="1"/>
          </p:cNvPicPr>
          <p:nvPr/>
        </p:nvPicPr>
        <p:blipFill>
          <a:blip r:embed="rId3"/>
          <a:stretch>
            <a:fillRect/>
          </a:stretch>
        </p:blipFill>
        <p:spPr>
          <a:xfrm>
            <a:off x="25854" y="2711607"/>
            <a:ext cx="9118145" cy="2744085"/>
          </a:xfrm>
          <a:prstGeom prst="rect">
            <a:avLst/>
          </a:prstGeom>
        </p:spPr>
      </p:pic>
      <p:sp>
        <p:nvSpPr>
          <p:cNvPr id="11" name="Rectangle 10">
            <a:extLst>
              <a:ext uri="{FF2B5EF4-FFF2-40B4-BE49-F238E27FC236}">
                <a16:creationId xmlns:a16="http://schemas.microsoft.com/office/drawing/2014/main" id="{029A8892-30DE-03C1-865D-88E5D7BB1D05}"/>
              </a:ext>
            </a:extLst>
          </p:cNvPr>
          <p:cNvSpPr/>
          <p:nvPr/>
        </p:nvSpPr>
        <p:spPr>
          <a:xfrm>
            <a:off x="3635896" y="2711607"/>
            <a:ext cx="3384376" cy="274408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159918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0728"/>
            <a:ext cx="8496300" cy="1368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marL="0" indent="0">
              <a:spcBef>
                <a:spcPct val="20000"/>
              </a:spcBef>
              <a:defRPr/>
            </a:pPr>
            <a:r>
              <a:rPr lang="en-GB" sz="2000" dirty="0">
                <a:cs typeface="Arial" charset="0"/>
              </a:rPr>
              <a:t>1. Resample from the observed dataset with replacement</a:t>
            </a:r>
            <a:endParaRPr lang="en-GB" sz="2000" i="1" dirty="0">
              <a:solidFill>
                <a:srgbClr val="7F7F7F"/>
              </a:solidFill>
              <a:cs typeface="Arial" charset="0"/>
            </a:endParaRPr>
          </a:p>
        </p:txBody>
      </p:sp>
      <p:pic>
        <p:nvPicPr>
          <p:cNvPr id="10" name="Picture 9" descr="A graph with red and blue dots&#10;&#10;Description automatically generated">
            <a:extLst>
              <a:ext uri="{FF2B5EF4-FFF2-40B4-BE49-F238E27FC236}">
                <a16:creationId xmlns:a16="http://schemas.microsoft.com/office/drawing/2014/main" id="{6F304EAF-5B4F-114B-5C07-29326376013D}"/>
              </a:ext>
            </a:extLst>
          </p:cNvPr>
          <p:cNvPicPr>
            <a:picLocks noChangeAspect="1"/>
          </p:cNvPicPr>
          <p:nvPr/>
        </p:nvPicPr>
        <p:blipFill>
          <a:blip r:embed="rId3"/>
          <a:stretch>
            <a:fillRect/>
          </a:stretch>
        </p:blipFill>
        <p:spPr>
          <a:xfrm>
            <a:off x="25855" y="2719388"/>
            <a:ext cx="9092290" cy="2736304"/>
          </a:xfrm>
          <a:prstGeom prst="rect">
            <a:avLst/>
          </a:prstGeom>
        </p:spPr>
      </p:pic>
      <p:pic>
        <p:nvPicPr>
          <p:cNvPr id="3" name="Picture 2" descr="A graph with red and blue dots&#10;&#10;Description automatically generated">
            <a:extLst>
              <a:ext uri="{FF2B5EF4-FFF2-40B4-BE49-F238E27FC236}">
                <a16:creationId xmlns:a16="http://schemas.microsoft.com/office/drawing/2014/main" id="{9DC7A354-AD20-D366-C41B-D789BC9E4C43}"/>
              </a:ext>
            </a:extLst>
          </p:cNvPr>
          <p:cNvPicPr>
            <a:picLocks noChangeAspect="1"/>
          </p:cNvPicPr>
          <p:nvPr/>
        </p:nvPicPr>
        <p:blipFill>
          <a:blip r:embed="rId4"/>
          <a:stretch>
            <a:fillRect/>
          </a:stretch>
        </p:blipFill>
        <p:spPr>
          <a:xfrm>
            <a:off x="32745" y="2752456"/>
            <a:ext cx="9090857" cy="2729424"/>
          </a:xfrm>
          <a:prstGeom prst="rect">
            <a:avLst/>
          </a:prstGeom>
        </p:spPr>
      </p:pic>
    </p:spTree>
    <p:extLst>
      <p:ext uri="{BB962C8B-B14F-4D97-AF65-F5344CB8AC3E}">
        <p14:creationId xmlns:p14="http://schemas.microsoft.com/office/powerpoint/2010/main" val="3000522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0728"/>
            <a:ext cx="8496300" cy="1368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US" sz="2000" dirty="0">
              <a:cs typeface="Arial" charset="0"/>
            </a:endParaRPr>
          </a:p>
          <a:p>
            <a:pPr marL="457200" indent="-457200">
              <a:spcBef>
                <a:spcPct val="20000"/>
              </a:spcBef>
              <a:buAutoNum type="arabicPeriod"/>
              <a:defRPr/>
            </a:pPr>
            <a:r>
              <a:rPr lang="en-US" sz="2000" dirty="0">
                <a:cs typeface="Arial" charset="0"/>
              </a:rPr>
              <a:t>Resample from the observed dataset with replacement</a:t>
            </a:r>
          </a:p>
          <a:p>
            <a:pPr marL="457200" indent="-457200">
              <a:spcBef>
                <a:spcPct val="20000"/>
              </a:spcBef>
              <a:buAutoNum type="arabicPeriod"/>
              <a:defRPr/>
            </a:pPr>
            <a:r>
              <a:rPr lang="en-US" sz="2000" dirty="0">
                <a:cs typeface="Arial" charset="0"/>
              </a:rPr>
              <a:t>Collect all estimates into a distribution, and analyze the confidence intervals</a:t>
            </a:r>
          </a:p>
        </p:txBody>
      </p:sp>
      <p:pic>
        <p:nvPicPr>
          <p:cNvPr id="9" name="Picture 8" descr="A red and blue lines and dots&#10;&#10;Description automatically generated">
            <a:extLst>
              <a:ext uri="{FF2B5EF4-FFF2-40B4-BE49-F238E27FC236}">
                <a16:creationId xmlns:a16="http://schemas.microsoft.com/office/drawing/2014/main" id="{8B24D71E-ED9F-0A81-FB7B-8522D9E30283}"/>
              </a:ext>
            </a:extLst>
          </p:cNvPr>
          <p:cNvPicPr>
            <a:picLocks noChangeAspect="1"/>
          </p:cNvPicPr>
          <p:nvPr/>
        </p:nvPicPr>
        <p:blipFill>
          <a:blip r:embed="rId3"/>
          <a:stretch>
            <a:fillRect/>
          </a:stretch>
        </p:blipFill>
        <p:spPr>
          <a:xfrm>
            <a:off x="0" y="2782193"/>
            <a:ext cx="9144000" cy="2713609"/>
          </a:xfrm>
          <a:prstGeom prst="rect">
            <a:avLst/>
          </a:prstGeom>
        </p:spPr>
      </p:pic>
      <p:sp>
        <p:nvSpPr>
          <p:cNvPr id="11" name="Rectangle 10">
            <a:extLst>
              <a:ext uri="{FF2B5EF4-FFF2-40B4-BE49-F238E27FC236}">
                <a16:creationId xmlns:a16="http://schemas.microsoft.com/office/drawing/2014/main" id="{72C9F515-5A45-5CB8-0728-FE2DE32E0352}"/>
              </a:ext>
            </a:extLst>
          </p:cNvPr>
          <p:cNvSpPr/>
          <p:nvPr/>
        </p:nvSpPr>
        <p:spPr>
          <a:xfrm>
            <a:off x="0" y="5961459"/>
            <a:ext cx="9144000" cy="923925"/>
          </a:xfrm>
          <a:prstGeom prst="rect">
            <a:avLst/>
          </a:prstGeom>
          <a:solidFill>
            <a:schemeClr val="accent6">
              <a:lumMod val="10000"/>
              <a:lumOff val="90000"/>
            </a:schemeClr>
          </a:solidFill>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ES" sz="1800" dirty="0"/>
              <a:t>The idea is to generate many new synthetic datasets from the initial true dataset by randomly sampling from it, then finding estimators for each one of these new datasets, and finally looking at the distribution of all these estimators to quantify our confidence.</a:t>
            </a:r>
          </a:p>
        </p:txBody>
      </p:sp>
      <p:pic>
        <p:nvPicPr>
          <p:cNvPr id="13" name="Picture 12" descr="A graph of a number of samples&#10;&#10;Description automatically generated">
            <a:extLst>
              <a:ext uri="{FF2B5EF4-FFF2-40B4-BE49-F238E27FC236}">
                <a16:creationId xmlns:a16="http://schemas.microsoft.com/office/drawing/2014/main" id="{03E5B173-CAE2-02E9-3479-00E752F65412}"/>
              </a:ext>
            </a:extLst>
          </p:cNvPr>
          <p:cNvPicPr>
            <a:picLocks noChangeAspect="1"/>
          </p:cNvPicPr>
          <p:nvPr/>
        </p:nvPicPr>
        <p:blipFill>
          <a:blip r:embed="rId4"/>
          <a:stretch>
            <a:fillRect/>
          </a:stretch>
        </p:blipFill>
        <p:spPr>
          <a:xfrm>
            <a:off x="7073400" y="2634213"/>
            <a:ext cx="2070600" cy="2739004"/>
          </a:xfrm>
          <a:prstGeom prst="rect">
            <a:avLst/>
          </a:prstGeom>
        </p:spPr>
      </p:pic>
    </p:spTree>
    <p:extLst>
      <p:ext uri="{BB962C8B-B14F-4D97-AF65-F5344CB8AC3E}">
        <p14:creationId xmlns:p14="http://schemas.microsoft.com/office/powerpoint/2010/main" val="38198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4320B203-0968-C49A-AC92-426AB09BA715}"/>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Non-parametric vs. parametric bootstrap</a:t>
            </a:r>
          </a:p>
        </p:txBody>
      </p:sp>
      <p:sp>
        <p:nvSpPr>
          <p:cNvPr id="51204" name="ZoneTexte 4">
            <a:extLst>
              <a:ext uri="{FF2B5EF4-FFF2-40B4-BE49-F238E27FC236}">
                <a16:creationId xmlns:a16="http://schemas.microsoft.com/office/drawing/2014/main" id="{C9E2B282-5B10-41CC-91B4-C224350C92BA}"/>
              </a:ext>
            </a:extLst>
          </p:cNvPr>
          <p:cNvSpPr txBox="1">
            <a:spLocks noChangeArrowheads="1"/>
          </p:cNvSpPr>
          <p:nvPr/>
        </p:nvSpPr>
        <p:spPr bwMode="auto">
          <a:xfrm>
            <a:off x="468313" y="1731580"/>
            <a:ext cx="755967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indent="0"/>
            <a:endParaRPr lang="en-GB" altLang="en-ES" dirty="0"/>
          </a:p>
          <a:p>
            <a:r>
              <a:rPr lang="en-US" b="1" dirty="0"/>
              <a:t>How to generate synthetic data?</a:t>
            </a:r>
          </a:p>
          <a:p>
            <a:endParaRPr lang="en-US" b="1" dirty="0"/>
          </a:p>
          <a:p>
            <a:pPr marL="285750" indent="-285750">
              <a:buFont typeface="Arial" panose="020B0604020202020204" pitchFamily="34" charset="0"/>
              <a:buChar char="•"/>
            </a:pPr>
            <a:r>
              <a:rPr lang="en-US" i="1" dirty="0"/>
              <a:t>non-parametric</a:t>
            </a:r>
            <a:r>
              <a:rPr lang="en-US" dirty="0"/>
              <a:t> bootstrap: simulate experiment based on </a:t>
            </a:r>
            <a:r>
              <a:rPr lang="en-US" i="1" dirty="0"/>
              <a:t>observed</a:t>
            </a:r>
            <a:r>
              <a:rPr lang="en-US" dirty="0"/>
              <a:t> data</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parametric</a:t>
            </a:r>
            <a:r>
              <a:rPr lang="en-US" dirty="0"/>
              <a:t> bootstrap: simulate experiment based on </a:t>
            </a:r>
            <a:r>
              <a:rPr lang="en-US" i="1" dirty="0"/>
              <a:t>best</a:t>
            </a:r>
            <a:r>
              <a:rPr lang="en-US" dirty="0"/>
              <a:t> parameters</a:t>
            </a:r>
          </a:p>
          <a:p>
            <a:pPr marL="0" indent="0"/>
            <a:endParaRPr lang="en-US" dirty="0"/>
          </a:p>
        </p:txBody>
      </p:sp>
    </p:spTree>
    <p:extLst>
      <p:ext uri="{BB962C8B-B14F-4D97-AF65-F5344CB8AC3E}">
        <p14:creationId xmlns:p14="http://schemas.microsoft.com/office/powerpoint/2010/main" val="215080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109538" y="54825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Fit the parameters</a:t>
            </a:r>
          </a:p>
        </p:txBody>
      </p:sp>
      <p:sp>
        <p:nvSpPr>
          <p:cNvPr id="40962" name="Shape 23">
            <a:extLst>
              <a:ext uri="{FF2B5EF4-FFF2-40B4-BE49-F238E27FC236}">
                <a16:creationId xmlns:a16="http://schemas.microsoft.com/office/drawing/2014/main" id="{57098D8F-EDB1-FBED-3FC6-BBF8410E93C7}"/>
              </a:ext>
            </a:extLst>
          </p:cNvPr>
          <p:cNvSpPr txBox="1">
            <a:spLocks/>
          </p:cNvSpPr>
          <p:nvPr/>
        </p:nvSpPr>
        <p:spPr bwMode="auto">
          <a:xfrm>
            <a:off x="396875" y="1465436"/>
            <a:ext cx="3959101" cy="811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dirty="0">
                <a:cs typeface="Arial" panose="020B0604020202020204" pitchFamily="34" charset="0"/>
              </a:rPr>
              <a:t>Maximum likelihood estimation:</a:t>
            </a:r>
          </a:p>
        </p:txBody>
      </p:sp>
      <p:sp>
        <p:nvSpPr>
          <p:cNvPr id="40964" name="Shape 23">
            <a:extLst>
              <a:ext uri="{FF2B5EF4-FFF2-40B4-BE49-F238E27FC236}">
                <a16:creationId xmlns:a16="http://schemas.microsoft.com/office/drawing/2014/main" id="{CB78378D-569E-D249-B3B5-55E2A76BBEE2}"/>
              </a:ext>
            </a:extLst>
          </p:cNvPr>
          <p:cNvSpPr txBox="1">
            <a:spLocks/>
          </p:cNvSpPr>
          <p:nvPr/>
        </p:nvSpPr>
        <p:spPr bwMode="auto">
          <a:xfrm>
            <a:off x="395288" y="2637160"/>
            <a:ext cx="8423275" cy="302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b="1" dirty="0">
                <a:cs typeface="Arial" panose="020B0604020202020204" pitchFamily="34" charset="0"/>
              </a:rPr>
              <a:t>Model fitting via point estimation</a:t>
            </a:r>
          </a:p>
          <a:p>
            <a:pPr>
              <a:spcBef>
                <a:spcPct val="20000"/>
              </a:spcBef>
            </a:pPr>
            <a:endParaRPr lang="en-US" altLang="en-ES" sz="2000" b="1"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Goal: find </a:t>
            </a:r>
            <a:r>
              <a:rPr lang="en-US" altLang="en-ES" sz="2000" dirty="0" err="1">
                <a:cs typeface="Arial" panose="020B0604020202020204" pitchFamily="34" charset="0"/>
              </a:rPr>
              <a:t>x</a:t>
            </a:r>
            <a:r>
              <a:rPr lang="en-US" altLang="en-ES" sz="2000" baseline="-25000" dirty="0" err="1">
                <a:cs typeface="Arial" panose="020B0604020202020204" pitchFamily="34" charset="0"/>
              </a:rPr>
              <a:t>opt</a:t>
            </a:r>
            <a:r>
              <a:rPr lang="en-US" altLang="en-ES" sz="2000" dirty="0">
                <a:cs typeface="Arial" panose="020B0604020202020204" pitchFamily="34" charset="0"/>
              </a:rPr>
              <a:t> = </a:t>
            </a:r>
            <a:r>
              <a:rPr lang="en-US" altLang="en-ES" sz="2000" dirty="0" err="1">
                <a:cs typeface="Arial" panose="020B0604020202020204" pitchFamily="34" charset="0"/>
              </a:rPr>
              <a:t>argmin</a:t>
            </a:r>
            <a:r>
              <a:rPr lang="en-US" altLang="en-ES" sz="2000" dirty="0">
                <a:cs typeface="Arial" panose="020B0604020202020204" pitchFamily="34" charset="0"/>
              </a:rPr>
              <a:t> f(x) as fast as possible</a:t>
            </a:r>
          </a:p>
          <a:p>
            <a:pPr marL="342900" indent="-342900">
              <a:spcBef>
                <a:spcPct val="20000"/>
              </a:spcBef>
              <a:buFontTx/>
              <a:buChar char="-"/>
            </a:pPr>
            <a:endParaRPr lang="en-US" altLang="en-ES" sz="20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Often f(x) is a black box; sometimes we can compute the gradient</a:t>
            </a:r>
          </a:p>
          <a:p>
            <a:pPr marL="342900" indent="-342900">
              <a:spcBef>
                <a:spcPct val="20000"/>
              </a:spcBef>
              <a:buFontTx/>
              <a:buChar char="-"/>
            </a:pPr>
            <a:endParaRPr lang="en-US" altLang="en-ES" sz="20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Solution: feed f(x) to an optimization algorithm</a:t>
            </a:r>
          </a:p>
        </p:txBody>
      </p:sp>
      <p:pic>
        <p:nvPicPr>
          <p:cNvPr id="2" name="Picture 1">
            <a:extLst>
              <a:ext uri="{FF2B5EF4-FFF2-40B4-BE49-F238E27FC236}">
                <a16:creationId xmlns:a16="http://schemas.microsoft.com/office/drawing/2014/main" id="{9B842464-A6E9-7BCF-C7EA-3AB61D020717}"/>
              </a:ext>
            </a:extLst>
          </p:cNvPr>
          <p:cNvPicPr>
            <a:picLocks noChangeAspect="1"/>
          </p:cNvPicPr>
          <p:nvPr/>
        </p:nvPicPr>
        <p:blipFill rotWithShape="1">
          <a:blip r:embed="rId3"/>
          <a:srcRect r="83663"/>
          <a:stretch/>
        </p:blipFill>
        <p:spPr>
          <a:xfrm>
            <a:off x="4355976" y="1339019"/>
            <a:ext cx="1224136" cy="685800"/>
          </a:xfrm>
          <a:prstGeom prst="rect">
            <a:avLst/>
          </a:prstGeom>
        </p:spPr>
      </p:pic>
      <p:pic>
        <p:nvPicPr>
          <p:cNvPr id="3" name="Picture 2">
            <a:extLst>
              <a:ext uri="{FF2B5EF4-FFF2-40B4-BE49-F238E27FC236}">
                <a16:creationId xmlns:a16="http://schemas.microsoft.com/office/drawing/2014/main" id="{9127C660-1B44-0AAC-89D0-E6E4C8DFF4AB}"/>
              </a:ext>
            </a:extLst>
          </p:cNvPr>
          <p:cNvPicPr>
            <a:picLocks noChangeAspect="1"/>
          </p:cNvPicPr>
          <p:nvPr/>
        </p:nvPicPr>
        <p:blipFill rotWithShape="1">
          <a:blip r:embed="rId3"/>
          <a:srcRect l="61486"/>
          <a:stretch/>
        </p:blipFill>
        <p:spPr>
          <a:xfrm>
            <a:off x="5646613" y="1339019"/>
            <a:ext cx="2885827" cy="685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AD792413-4A34-134D-9DBA-3DB95EF25DB4}"/>
              </a:ext>
            </a:extLst>
          </p:cNvPr>
          <p:cNvPicPr>
            <a:picLocks noChangeAspect="1"/>
          </p:cNvPicPr>
          <p:nvPr/>
        </p:nvPicPr>
        <p:blipFill>
          <a:blip r:embed="rId3"/>
          <a:stretch>
            <a:fillRect/>
          </a:stretch>
        </p:blipFill>
        <p:spPr>
          <a:xfrm>
            <a:off x="227643" y="968376"/>
            <a:ext cx="7912100" cy="5753100"/>
          </a:xfrm>
          <a:prstGeom prst="rect">
            <a:avLst/>
          </a:prstGeom>
        </p:spPr>
      </p:pic>
      <p:pic>
        <p:nvPicPr>
          <p:cNvPr id="25" name="Picture 24">
            <a:extLst>
              <a:ext uri="{FF2B5EF4-FFF2-40B4-BE49-F238E27FC236}">
                <a16:creationId xmlns:a16="http://schemas.microsoft.com/office/drawing/2014/main" id="{CC4D1492-002A-204D-B81C-018A46C1A0C1}"/>
              </a:ext>
            </a:extLst>
          </p:cNvPr>
          <p:cNvPicPr>
            <a:picLocks noChangeAspect="1"/>
          </p:cNvPicPr>
          <p:nvPr/>
        </p:nvPicPr>
        <p:blipFill rotWithShape="1">
          <a:blip r:embed="rId3"/>
          <a:srcRect b="48901"/>
          <a:stretch/>
        </p:blipFill>
        <p:spPr>
          <a:xfrm>
            <a:off x="227643" y="968376"/>
            <a:ext cx="7912100" cy="2939745"/>
          </a:xfrm>
          <a:prstGeom prst="rect">
            <a:avLst/>
          </a:prstGeom>
        </p:spPr>
      </p:pic>
      <p:pic>
        <p:nvPicPr>
          <p:cNvPr id="30" name="Picture 29">
            <a:extLst>
              <a:ext uri="{FF2B5EF4-FFF2-40B4-BE49-F238E27FC236}">
                <a16:creationId xmlns:a16="http://schemas.microsoft.com/office/drawing/2014/main" id="{BE278CDC-BEE3-B74E-91A8-C0A783A70963}"/>
              </a:ext>
            </a:extLst>
          </p:cNvPr>
          <p:cNvPicPr>
            <a:picLocks noChangeAspect="1"/>
          </p:cNvPicPr>
          <p:nvPr/>
        </p:nvPicPr>
        <p:blipFill>
          <a:blip r:embed="rId4"/>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646331"/>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968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BE278CDC-BEE3-B74E-91A8-C0A783A70963}"/>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603CF8B7-76CD-DA46-9280-83508EF83324}"/>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6" name="Picture 5">
            <a:extLst>
              <a:ext uri="{FF2B5EF4-FFF2-40B4-BE49-F238E27FC236}">
                <a16:creationId xmlns:a16="http://schemas.microsoft.com/office/drawing/2014/main" id="{2BC67172-DA49-BC4B-A3E6-1F8D3C1410D5}"/>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646331"/>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p:txBody>
      </p:sp>
    </p:spTree>
    <p:extLst>
      <p:ext uri="{BB962C8B-B14F-4D97-AF65-F5344CB8AC3E}">
        <p14:creationId xmlns:p14="http://schemas.microsoft.com/office/powerpoint/2010/main" val="149586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C67172-DA49-BC4B-A3E6-1F8D3C1410D5}"/>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4249CCFB-EF66-B54A-BD98-7405F53CE8A8}"/>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8" name="Picture 7">
            <a:extLst>
              <a:ext uri="{FF2B5EF4-FFF2-40B4-BE49-F238E27FC236}">
                <a16:creationId xmlns:a16="http://schemas.microsoft.com/office/drawing/2014/main" id="{D9F250A6-8D48-2C48-BAB1-D93F26AE99E8}"/>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Repeat!</a:t>
            </a:r>
          </a:p>
        </p:txBody>
      </p:sp>
    </p:spTree>
    <p:extLst>
      <p:ext uri="{BB962C8B-B14F-4D97-AF65-F5344CB8AC3E}">
        <p14:creationId xmlns:p14="http://schemas.microsoft.com/office/powerpoint/2010/main" val="151144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F250A6-8D48-2C48-BAB1-D93F26AE99E8}"/>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D5BC995-35C6-0246-B9A1-639463800BE4}"/>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9" name="Picture 8">
            <a:extLst>
              <a:ext uri="{FF2B5EF4-FFF2-40B4-BE49-F238E27FC236}">
                <a16:creationId xmlns:a16="http://schemas.microsoft.com/office/drawing/2014/main" id="{84E31ADB-3136-114D-A76C-0A6B1CD27190}"/>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Repeat!</a:t>
            </a:r>
          </a:p>
        </p:txBody>
      </p:sp>
      <p:sp>
        <p:nvSpPr>
          <p:cNvPr id="17" name="Rectángulo 51 2">
            <a:extLst>
              <a:ext uri="{FF2B5EF4-FFF2-40B4-BE49-F238E27FC236}">
                <a16:creationId xmlns:a16="http://schemas.microsoft.com/office/drawing/2014/main" id="{2BDAD636-F312-9242-A74B-22762BEA79D1}"/>
              </a:ext>
            </a:extLst>
          </p:cNvPr>
          <p:cNvSpPr/>
          <p:nvPr/>
        </p:nvSpPr>
        <p:spPr>
          <a:xfrm flipH="1">
            <a:off x="5516023" y="3284867"/>
            <a:ext cx="3101877" cy="1525127"/>
          </a:xfrm>
          <a:custGeom>
            <a:avLst/>
            <a:gdLst>
              <a:gd name="connsiteX0" fmla="*/ 0 w 6751244"/>
              <a:gd name="connsiteY0" fmla="*/ 0 h 2435752"/>
              <a:gd name="connsiteX1" fmla="*/ 6751244 w 6751244"/>
              <a:gd name="connsiteY1" fmla="*/ 0 h 2435752"/>
              <a:gd name="connsiteX2" fmla="*/ 6751244 w 6751244"/>
              <a:gd name="connsiteY2" fmla="*/ 2435752 h 2435752"/>
              <a:gd name="connsiteX3" fmla="*/ 0 w 6751244"/>
              <a:gd name="connsiteY3" fmla="*/ 2435752 h 2435752"/>
              <a:gd name="connsiteX4" fmla="*/ 0 w 6751244"/>
              <a:gd name="connsiteY4" fmla="*/ 0 h 2435752"/>
              <a:gd name="connsiteX0" fmla="*/ 0 w 6751244"/>
              <a:gd name="connsiteY0" fmla="*/ 2440 h 2438192"/>
              <a:gd name="connsiteX1" fmla="*/ 4964727 w 6751244"/>
              <a:gd name="connsiteY1" fmla="*/ 0 h 2438192"/>
              <a:gd name="connsiteX2" fmla="*/ 6751244 w 6751244"/>
              <a:gd name="connsiteY2" fmla="*/ 2440 h 2438192"/>
              <a:gd name="connsiteX3" fmla="*/ 6751244 w 6751244"/>
              <a:gd name="connsiteY3" fmla="*/ 2438192 h 2438192"/>
              <a:gd name="connsiteX4" fmla="*/ 0 w 6751244"/>
              <a:gd name="connsiteY4" fmla="*/ 2438192 h 2438192"/>
              <a:gd name="connsiteX5" fmla="*/ 0 w 6751244"/>
              <a:gd name="connsiteY5" fmla="*/ 2440 h 2438192"/>
              <a:gd name="connsiteX0" fmla="*/ 0 w 6751244"/>
              <a:gd name="connsiteY0" fmla="*/ 20024 h 2455776"/>
              <a:gd name="connsiteX1" fmla="*/ 4964727 w 6751244"/>
              <a:gd name="connsiteY1" fmla="*/ 17584 h 2455776"/>
              <a:gd name="connsiteX2" fmla="*/ 5568465 w 6751244"/>
              <a:gd name="connsiteY2" fmla="*/ 0 h 2455776"/>
              <a:gd name="connsiteX3" fmla="*/ 6751244 w 6751244"/>
              <a:gd name="connsiteY3" fmla="*/ 20024 h 2455776"/>
              <a:gd name="connsiteX4" fmla="*/ 6751244 w 6751244"/>
              <a:gd name="connsiteY4" fmla="*/ 2455776 h 2455776"/>
              <a:gd name="connsiteX5" fmla="*/ 0 w 6751244"/>
              <a:gd name="connsiteY5" fmla="*/ 2455776 h 2455776"/>
              <a:gd name="connsiteX6" fmla="*/ 0 w 6751244"/>
              <a:gd name="connsiteY6" fmla="*/ 20024 h 2455776"/>
              <a:gd name="connsiteX0" fmla="*/ 0 w 6751244"/>
              <a:gd name="connsiteY0" fmla="*/ 20024 h 2455776"/>
              <a:gd name="connsiteX1" fmla="*/ 4964727 w 6751244"/>
              <a:gd name="connsiteY1" fmla="*/ 17584 h 2455776"/>
              <a:gd name="connsiteX2" fmla="*/ 5263665 w 6751244"/>
              <a:gd name="connsiteY2" fmla="*/ 5861 h 2455776"/>
              <a:gd name="connsiteX3" fmla="*/ 5568465 w 6751244"/>
              <a:gd name="connsiteY3" fmla="*/ 0 h 2455776"/>
              <a:gd name="connsiteX4" fmla="*/ 6751244 w 6751244"/>
              <a:gd name="connsiteY4" fmla="*/ 20024 h 2455776"/>
              <a:gd name="connsiteX5" fmla="*/ 6751244 w 6751244"/>
              <a:gd name="connsiteY5" fmla="*/ 2455776 h 2455776"/>
              <a:gd name="connsiteX6" fmla="*/ 0 w 6751244"/>
              <a:gd name="connsiteY6" fmla="*/ 2455776 h 2455776"/>
              <a:gd name="connsiteX7" fmla="*/ 0 w 6751244"/>
              <a:gd name="connsiteY7" fmla="*/ 20024 h 2455776"/>
              <a:gd name="connsiteX0" fmla="*/ 0 w 6751244"/>
              <a:gd name="connsiteY0" fmla="*/ 389302 h 2825054"/>
              <a:gd name="connsiteX1" fmla="*/ 4964727 w 6751244"/>
              <a:gd name="connsiteY1" fmla="*/ 386862 h 2825054"/>
              <a:gd name="connsiteX2" fmla="*/ 5404342 w 6751244"/>
              <a:gd name="connsiteY2" fmla="*/ 0 h 2825054"/>
              <a:gd name="connsiteX3" fmla="*/ 5568465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 name="connsiteX0" fmla="*/ 0 w 6751244"/>
              <a:gd name="connsiteY0" fmla="*/ 389302 h 2825054"/>
              <a:gd name="connsiteX1" fmla="*/ 4964727 w 6751244"/>
              <a:gd name="connsiteY1" fmla="*/ 386862 h 2825054"/>
              <a:gd name="connsiteX2" fmla="*/ 5404342 w 6751244"/>
              <a:gd name="connsiteY2" fmla="*/ 0 h 2825054"/>
              <a:gd name="connsiteX3" fmla="*/ 5398480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 name="connsiteX0" fmla="*/ 0 w 6751244"/>
              <a:gd name="connsiteY0" fmla="*/ 389302 h 2825054"/>
              <a:gd name="connsiteX1" fmla="*/ 4964727 w 6751244"/>
              <a:gd name="connsiteY1" fmla="*/ 386862 h 2825054"/>
              <a:gd name="connsiteX2" fmla="*/ 5404342 w 6751244"/>
              <a:gd name="connsiteY2" fmla="*/ 0 h 2825054"/>
              <a:gd name="connsiteX3" fmla="*/ 5251941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1244" h="2825054">
                <a:moveTo>
                  <a:pt x="0" y="389302"/>
                </a:moveTo>
                <a:lnTo>
                  <a:pt x="4964727" y="386862"/>
                </a:lnTo>
                <a:lnTo>
                  <a:pt x="5404342" y="0"/>
                </a:lnTo>
                <a:lnTo>
                  <a:pt x="5251941" y="369278"/>
                </a:lnTo>
                <a:lnTo>
                  <a:pt x="6751244" y="389302"/>
                </a:lnTo>
                <a:lnTo>
                  <a:pt x="6751244" y="2825054"/>
                </a:lnTo>
                <a:lnTo>
                  <a:pt x="0" y="2825054"/>
                </a:lnTo>
                <a:lnTo>
                  <a:pt x="0" y="389302"/>
                </a:lnTo>
                <a:close/>
              </a:path>
            </a:pathLst>
          </a:custGeom>
          <a:solidFill>
            <a:schemeClr val="accent3">
              <a:lumMod val="20000"/>
              <a:lumOff val="80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Sampling distribution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Compute standard errors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Confidence intervals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etc</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527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943A5B9-252D-9061-EB26-F122C1F8E3F9}"/>
              </a:ext>
            </a:extLst>
          </p:cNvPr>
          <p:cNvSpPr txBox="1">
            <a:spLocks noChangeArrowheads="1"/>
          </p:cNvSpPr>
          <p:nvPr/>
        </p:nvSpPr>
        <p:spPr bwMode="auto">
          <a:xfrm>
            <a:off x="330200" y="547688"/>
            <a:ext cx="417036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Acknowledgements</a:t>
            </a:r>
          </a:p>
        </p:txBody>
      </p:sp>
      <p:sp>
        <p:nvSpPr>
          <p:cNvPr id="100354" name="Shape 23">
            <a:extLst>
              <a:ext uri="{FF2B5EF4-FFF2-40B4-BE49-F238E27FC236}">
                <a16:creationId xmlns:a16="http://schemas.microsoft.com/office/drawing/2014/main" id="{2BEEE7A2-A0EA-8669-4A72-9FF87866CDE8}"/>
              </a:ext>
            </a:extLst>
          </p:cNvPr>
          <p:cNvSpPr txBox="1">
            <a:spLocks/>
          </p:cNvSpPr>
          <p:nvPr/>
        </p:nvSpPr>
        <p:spPr bwMode="auto">
          <a:xfrm>
            <a:off x="323850" y="2205038"/>
            <a:ext cx="8496300" cy="25201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 typeface="Arial" charset="0"/>
              <a:buChar char="•"/>
              <a:defRPr/>
            </a:pPr>
            <a:r>
              <a:rPr lang="en-GB" dirty="0">
                <a:cs typeface="Arial" charset="0"/>
              </a:rPr>
              <a:t>Marion Rouault, CNRS &amp; Paris Brain Institute </a:t>
            </a:r>
            <a:br>
              <a:rPr lang="en-GB" dirty="0">
                <a:cs typeface="Arial" charset="0"/>
              </a:rPr>
            </a:br>
            <a:r>
              <a:rPr lang="en-GB" dirty="0">
                <a:cs typeface="Arial" charset="0"/>
              </a:rPr>
              <a:t>(BAMB! 2022)</a:t>
            </a:r>
          </a:p>
          <a:p>
            <a:pPr>
              <a:spcBef>
                <a:spcPct val="20000"/>
              </a:spcBef>
              <a:buFont typeface="Arial" charset="0"/>
              <a:buChar char="•"/>
              <a:defRPr/>
            </a:pPr>
            <a:endParaRPr lang="en-GB" dirty="0">
              <a:cs typeface="Arial" charset="0"/>
            </a:endParaRPr>
          </a:p>
          <a:p>
            <a:pPr>
              <a:spcBef>
                <a:spcPct val="20000"/>
              </a:spcBef>
              <a:buFont typeface="Arial" charset="0"/>
              <a:buChar char="•"/>
              <a:defRPr/>
            </a:pPr>
            <a:r>
              <a:rPr lang="en-GB" dirty="0">
                <a:cs typeface="Arial" charset="0"/>
              </a:rPr>
              <a:t>Luigi </a:t>
            </a:r>
            <a:r>
              <a:rPr lang="en-GB" dirty="0" err="1">
                <a:cs typeface="Arial" charset="0"/>
              </a:rPr>
              <a:t>Acerbi</a:t>
            </a:r>
            <a:r>
              <a:rPr lang="en-GB" dirty="0">
                <a:cs typeface="Arial" charset="0"/>
              </a:rPr>
              <a:t> (BAMB! 2022)</a:t>
            </a:r>
          </a:p>
          <a:p>
            <a:pPr>
              <a:spcBef>
                <a:spcPct val="20000"/>
              </a:spcBef>
              <a:buFont typeface="Arial" charset="0"/>
              <a:buChar char="•"/>
              <a:defRPr/>
            </a:pPr>
            <a:endParaRPr lang="en-GB" dirty="0">
              <a:cs typeface="Arial" charset="0"/>
            </a:endParaRPr>
          </a:p>
          <a:p>
            <a:pPr>
              <a:spcBef>
                <a:spcPct val="20000"/>
              </a:spcBef>
              <a:buFont typeface="Arial" charset="0"/>
              <a:buChar char="•"/>
              <a:defRPr/>
            </a:pPr>
            <a:r>
              <a:rPr lang="en-GB" dirty="0" err="1">
                <a:cs typeface="Arial" charset="0"/>
              </a:rPr>
              <a:t>Anqi</a:t>
            </a:r>
            <a:r>
              <a:rPr lang="en-GB" dirty="0">
                <a:cs typeface="Arial" charset="0"/>
              </a:rPr>
              <a:t> Wu (</a:t>
            </a:r>
            <a:r>
              <a:rPr lang="en-GB" dirty="0" err="1">
                <a:cs typeface="Arial" charset="0"/>
              </a:rPr>
              <a:t>Neuromatch</a:t>
            </a:r>
            <a:r>
              <a:rPr lang="en-GB" dirty="0">
                <a:cs typeface="Arial" charset="0"/>
              </a:rPr>
              <a:t>)</a:t>
            </a:r>
          </a:p>
        </p:txBody>
      </p:sp>
      <p:sp>
        <p:nvSpPr>
          <p:cNvPr id="18435" name="Rectangle 1">
            <a:extLst>
              <a:ext uri="{FF2B5EF4-FFF2-40B4-BE49-F238E27FC236}">
                <a16:creationId xmlns:a16="http://schemas.microsoft.com/office/drawing/2014/main" id="{DCBACB30-2FFA-09FB-2DFF-5A78B5E417B0}"/>
              </a:ext>
            </a:extLst>
          </p:cNvPr>
          <p:cNvSpPr>
            <a:spLocks noChangeArrowheads="1"/>
          </p:cNvSpPr>
          <p:nvPr/>
        </p:nvSpPr>
        <p:spPr bwMode="auto">
          <a:xfrm>
            <a:off x="4211638" y="620713"/>
            <a:ext cx="1857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GB" altLang="en-ES"/>
              <a:t>🙏</a:t>
            </a:r>
          </a:p>
        </p:txBody>
      </p:sp>
    </p:spTree>
    <p:extLst>
      <p:ext uri="{BB962C8B-B14F-4D97-AF65-F5344CB8AC3E}">
        <p14:creationId xmlns:p14="http://schemas.microsoft.com/office/powerpoint/2010/main" val="1375041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Backup slides</a:t>
            </a:r>
          </a:p>
        </p:txBody>
      </p:sp>
    </p:spTree>
    <p:extLst>
      <p:ext uri="{BB962C8B-B14F-4D97-AF65-F5344CB8AC3E}">
        <p14:creationId xmlns:p14="http://schemas.microsoft.com/office/powerpoint/2010/main" val="39965462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01719853-5147-8DDD-319C-B9EBFB2C6637}"/>
              </a:ext>
            </a:extLst>
          </p:cNvPr>
          <p:cNvSpPr txBox="1">
            <a:spLocks noChangeArrowheads="1"/>
          </p:cNvSpPr>
          <p:nvPr/>
        </p:nvSpPr>
        <p:spPr bwMode="auto">
          <a:xfrm>
            <a:off x="330200" y="547688"/>
            <a:ext cx="8202613" cy="1511300"/>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4" name="ZoneTexte 43">
            <a:extLst>
              <a:ext uri="{FF2B5EF4-FFF2-40B4-BE49-F238E27FC236}">
                <a16:creationId xmlns:a16="http://schemas.microsoft.com/office/drawing/2014/main" id="{4547DC80-F82F-7F60-3975-35A941135527}"/>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
        <p:nvSpPr>
          <p:cNvPr id="49155" name="Rectangle 12">
            <a:extLst>
              <a:ext uri="{FF2B5EF4-FFF2-40B4-BE49-F238E27FC236}">
                <a16:creationId xmlns:a16="http://schemas.microsoft.com/office/drawing/2014/main" id="{57CE5626-BB75-7531-3C88-5F4818E08BB6}"/>
              </a:ext>
            </a:extLst>
          </p:cNvPr>
          <p:cNvSpPr>
            <a:spLocks noChangeArrowheads="1"/>
          </p:cNvSpPr>
          <p:nvPr/>
        </p:nvSpPr>
        <p:spPr bwMode="auto">
          <a:xfrm>
            <a:off x="755650" y="1412875"/>
            <a:ext cx="62372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Decision-making task under uncertainty</a:t>
            </a:r>
          </a:p>
          <a:p>
            <a:pPr>
              <a:buFont typeface="Arial" panose="020B0604020202020204" pitchFamily="34" charset="0"/>
              <a:buChar char="•"/>
            </a:pPr>
            <a:r>
              <a:rPr lang="en-GB" altLang="en-ES" sz="1800"/>
              <a:t>Bayesian inference model plus different sources of noise</a:t>
            </a:r>
          </a:p>
        </p:txBody>
      </p:sp>
      <p:pic>
        <p:nvPicPr>
          <p:cNvPr id="49156" name="Image 1" descr="Capture d’écran 2022-08-01 à 17.53.24.png">
            <a:extLst>
              <a:ext uri="{FF2B5EF4-FFF2-40B4-BE49-F238E27FC236}">
                <a16:creationId xmlns:a16="http://schemas.microsoft.com/office/drawing/2014/main" id="{722769E4-ED69-00A6-D06C-4CC0FACE0967}"/>
              </a:ext>
            </a:extLst>
          </p:cNvPr>
          <p:cNvPicPr>
            <a:picLocks noChangeAspect="1"/>
          </p:cNvPicPr>
          <p:nvPr/>
        </p:nvPicPr>
        <p:blipFill>
          <a:blip r:embed="rId3">
            <a:extLst>
              <a:ext uri="{28A0092B-C50C-407E-A947-70E740481C1C}">
                <a14:useLocalDpi xmlns:a14="http://schemas.microsoft.com/office/drawing/2010/main" val="0"/>
              </a:ext>
            </a:extLst>
          </a:blip>
          <a:srcRect l="-2" r="1604"/>
          <a:stretch>
            <a:fillRect/>
          </a:stretch>
        </p:blipFill>
        <p:spPr bwMode="auto">
          <a:xfrm>
            <a:off x="792163" y="2549525"/>
            <a:ext cx="7473950" cy="296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860855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4320B203-0968-C49A-AC92-426AB09BA715}"/>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3" name="ZoneTexte 2">
            <a:extLst>
              <a:ext uri="{FF2B5EF4-FFF2-40B4-BE49-F238E27FC236}">
                <a16:creationId xmlns:a16="http://schemas.microsoft.com/office/drawing/2014/main" id="{4E8937B0-62A7-C16B-C448-54A983CBEBA1}"/>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pic>
        <p:nvPicPr>
          <p:cNvPr id="51203" name="Image 3" descr="figdata.png">
            <a:extLst>
              <a:ext uri="{FF2B5EF4-FFF2-40B4-BE49-F238E27FC236}">
                <a16:creationId xmlns:a16="http://schemas.microsoft.com/office/drawing/2014/main" id="{DF2CB3DF-29AF-55A3-2783-7A4D5EAFD3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25600" y="2668588"/>
            <a:ext cx="5873750" cy="2344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4" name="ZoneTexte 4">
            <a:extLst>
              <a:ext uri="{FF2B5EF4-FFF2-40B4-BE49-F238E27FC236}">
                <a16:creationId xmlns:a16="http://schemas.microsoft.com/office/drawing/2014/main" id="{C9E2B282-5B10-41CC-91B4-C224350C92BA}"/>
              </a:ext>
            </a:extLst>
          </p:cNvPr>
          <p:cNvSpPr txBox="1">
            <a:spLocks noChangeArrowheads="1"/>
          </p:cNvSpPr>
          <p:nvPr/>
        </p:nvSpPr>
        <p:spPr bwMode="auto">
          <a:xfrm>
            <a:off x="468313" y="1412875"/>
            <a:ext cx="755967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Participants need more evidence to change their mind in controllable environments</a:t>
            </a:r>
          </a:p>
          <a:p>
            <a:pPr>
              <a:buFont typeface="Arial" panose="020B0604020202020204" pitchFamily="34" charset="0"/>
              <a:buChar char="•"/>
            </a:pPr>
            <a:r>
              <a:rPr lang="en-GB" altLang="en-ES" sz="1800"/>
              <a:t>When they change their mind, they do so with reduced confidence</a:t>
            </a:r>
          </a:p>
        </p:txBody>
      </p:sp>
    </p:spTree>
    <p:extLst>
      <p:ext uri="{BB962C8B-B14F-4D97-AF65-F5344CB8AC3E}">
        <p14:creationId xmlns:p14="http://schemas.microsoft.com/office/powerpoint/2010/main" val="10977592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EE7D91-FCB7-2CA8-07F7-F20F36D62037}"/>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21B550B3-CAC5-A0A2-297F-A995F664E4C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3" name="ZoneTexte 42">
            <a:extLst>
              <a:ext uri="{FF2B5EF4-FFF2-40B4-BE49-F238E27FC236}">
                <a16:creationId xmlns:a16="http://schemas.microsoft.com/office/drawing/2014/main" id="{2B82B615-12C3-A671-D585-DB5DC74BF1B5}"/>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extLst>
      <p:ext uri="{BB962C8B-B14F-4D97-AF65-F5344CB8AC3E}">
        <p14:creationId xmlns:p14="http://schemas.microsoft.com/office/powerpoint/2010/main" val="16050851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8BA5EF-AAF4-8941-B628-F6907D992AC9}"/>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CE6E07B6-01DA-77B6-63E4-341DAC33149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pic>
        <p:nvPicPr>
          <p:cNvPr id="55309" name="Image 46" descr="Figure4_model_schema_params.pdf">
            <a:extLst>
              <a:ext uri="{FF2B5EF4-FFF2-40B4-BE49-F238E27FC236}">
                <a16:creationId xmlns:a16="http://schemas.microsoft.com/office/drawing/2014/main" id="{CB355BEF-9254-5AED-15AC-2463DA852DDD}"/>
              </a:ext>
            </a:extLst>
          </p:cNvPr>
          <p:cNvPicPr>
            <a:picLocks noChangeAspect="1"/>
          </p:cNvPicPr>
          <p:nvPr/>
        </p:nvPicPr>
        <p:blipFill>
          <a:blip r:embed="rId4">
            <a:extLst>
              <a:ext uri="{28A0092B-C50C-407E-A947-70E740481C1C}">
                <a14:useLocalDpi xmlns:a14="http://schemas.microsoft.com/office/drawing/2010/main" val="0"/>
              </a:ext>
            </a:extLst>
          </a:blip>
          <a:srcRect t="54774" r="59869"/>
          <a:stretch>
            <a:fillRect/>
          </a:stretch>
        </p:blipFill>
        <p:spPr bwMode="auto">
          <a:xfrm>
            <a:off x="6443663" y="3922713"/>
            <a:ext cx="2374900" cy="231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ZoneTexte 42">
            <a:extLst>
              <a:ext uri="{FF2B5EF4-FFF2-40B4-BE49-F238E27FC236}">
                <a16:creationId xmlns:a16="http://schemas.microsoft.com/office/drawing/2014/main" id="{FDF40728-CC7D-0349-77AD-3756CF3DFF43}"/>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extLst>
      <p:ext uri="{BB962C8B-B14F-4D97-AF65-F5344CB8AC3E}">
        <p14:creationId xmlns:p14="http://schemas.microsoft.com/office/powerpoint/2010/main" val="1924338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How hard can it be?</a:t>
            </a:r>
          </a:p>
        </p:txBody>
      </p:sp>
      <p:pic>
        <p:nvPicPr>
          <p:cNvPr id="2" name="Picture 1">
            <a:extLst>
              <a:ext uri="{FF2B5EF4-FFF2-40B4-BE49-F238E27FC236}">
                <a16:creationId xmlns:a16="http://schemas.microsoft.com/office/drawing/2014/main" id="{B943AFE3-6F15-905D-6EC2-D17A1D0985F3}"/>
              </a:ext>
            </a:extLst>
          </p:cNvPr>
          <p:cNvPicPr>
            <a:picLocks noChangeAspect="1"/>
          </p:cNvPicPr>
          <p:nvPr/>
        </p:nvPicPr>
        <p:blipFill>
          <a:blip r:embed="rId3"/>
          <a:stretch>
            <a:fillRect/>
          </a:stretch>
        </p:blipFill>
        <p:spPr>
          <a:xfrm>
            <a:off x="97504" y="1889397"/>
            <a:ext cx="4131727" cy="3560318"/>
          </a:xfrm>
          <a:prstGeom prst="rect">
            <a:avLst/>
          </a:prstGeom>
        </p:spPr>
      </p:pic>
      <p:pic>
        <p:nvPicPr>
          <p:cNvPr id="3" name="Picture 2">
            <a:extLst>
              <a:ext uri="{FF2B5EF4-FFF2-40B4-BE49-F238E27FC236}">
                <a16:creationId xmlns:a16="http://schemas.microsoft.com/office/drawing/2014/main" id="{C5C354F1-6A05-27F4-FC05-12DF536F2FE1}"/>
              </a:ext>
            </a:extLst>
          </p:cNvPr>
          <p:cNvPicPr>
            <a:picLocks noChangeAspect="1"/>
          </p:cNvPicPr>
          <p:nvPr/>
        </p:nvPicPr>
        <p:blipFill>
          <a:blip r:embed="rId4"/>
          <a:stretch>
            <a:fillRect/>
          </a:stretch>
        </p:blipFill>
        <p:spPr>
          <a:xfrm>
            <a:off x="4793894" y="2131147"/>
            <a:ext cx="4252602" cy="3318568"/>
          </a:xfrm>
          <a:prstGeom prst="rect">
            <a:avLst/>
          </a:prstGeom>
        </p:spPr>
      </p:pic>
    </p:spTree>
    <p:extLst>
      <p:ext uri="{BB962C8B-B14F-4D97-AF65-F5344CB8AC3E}">
        <p14:creationId xmlns:p14="http://schemas.microsoft.com/office/powerpoint/2010/main" val="1961632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88E0A92C-EF82-7362-0403-17158DFC3368}"/>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3" name="ZoneTexte 42">
            <a:extLst>
              <a:ext uri="{FF2B5EF4-FFF2-40B4-BE49-F238E27FC236}">
                <a16:creationId xmlns:a16="http://schemas.microsoft.com/office/drawing/2014/main" id="{964CAC6C-53C7-9457-8924-3339A892BF32}"/>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pic>
        <p:nvPicPr>
          <p:cNvPr id="57347" name="Image 43" descr="Figure2supp3_model_valid.png">
            <a:extLst>
              <a:ext uri="{FF2B5EF4-FFF2-40B4-BE49-F238E27FC236}">
                <a16:creationId xmlns:a16="http://schemas.microsoft.com/office/drawing/2014/main" id="{3618AE16-2FAE-5B6C-276A-0672AAD42BBF}"/>
              </a:ext>
            </a:extLst>
          </p:cNvPr>
          <p:cNvPicPr>
            <a:picLocks noChangeAspect="1"/>
          </p:cNvPicPr>
          <p:nvPr/>
        </p:nvPicPr>
        <p:blipFill>
          <a:blip r:embed="rId3">
            <a:extLst>
              <a:ext uri="{28A0092B-C50C-407E-A947-70E740481C1C}">
                <a14:useLocalDpi xmlns:a14="http://schemas.microsoft.com/office/drawing/2010/main" val="0"/>
              </a:ext>
            </a:extLst>
          </a:blip>
          <a:srcRect l="3114" t="49806" r="49422"/>
          <a:stretch>
            <a:fillRect/>
          </a:stretch>
        </p:blipFill>
        <p:spPr bwMode="auto">
          <a:xfrm>
            <a:off x="1043608" y="1628775"/>
            <a:ext cx="2308225" cy="407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8" name="Image 45">
            <a:extLst>
              <a:ext uri="{FF2B5EF4-FFF2-40B4-BE49-F238E27FC236}">
                <a16:creationId xmlns:a16="http://schemas.microsoft.com/office/drawing/2014/main" id="{28A290ED-06CF-A63D-3CF5-0CBA95ED51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6238" t="52524" r="51424"/>
          <a:stretch>
            <a:fillRect/>
          </a:stretch>
        </p:blipFill>
        <p:spPr bwMode="auto">
          <a:xfrm>
            <a:off x="3936033" y="1844675"/>
            <a:ext cx="2436813"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9" name="Image 46">
            <a:extLst>
              <a:ext uri="{FF2B5EF4-FFF2-40B4-BE49-F238E27FC236}">
                <a16:creationId xmlns:a16="http://schemas.microsoft.com/office/drawing/2014/main" id="{7FB28552-B828-42F9-3E25-16D20CB0DB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9957" t="52524" r="8253"/>
          <a:stretch>
            <a:fillRect/>
          </a:stretch>
        </p:blipFill>
        <p:spPr bwMode="auto">
          <a:xfrm>
            <a:off x="3924921" y="3860800"/>
            <a:ext cx="2405062"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50" name="ZoneTexte 3">
            <a:extLst>
              <a:ext uri="{FF2B5EF4-FFF2-40B4-BE49-F238E27FC236}">
                <a16:creationId xmlns:a16="http://schemas.microsoft.com/office/drawing/2014/main" id="{6F285E81-2AA1-7C71-028D-DEAFEE6C3876}"/>
              </a:ext>
            </a:extLst>
          </p:cNvPr>
          <p:cNvSpPr txBox="1">
            <a:spLocks noChangeArrowheads="1"/>
          </p:cNvSpPr>
          <p:nvPr/>
        </p:nvSpPr>
        <p:spPr bwMode="auto">
          <a:xfrm>
            <a:off x="1475408" y="1268413"/>
            <a:ext cx="1512888"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GB" altLang="en-ES" sz="1600">
                <a:latin typeface="Helvetica" pitchFamily="2" charset="0"/>
              </a:rPr>
              <a:t>Full model</a:t>
            </a:r>
          </a:p>
        </p:txBody>
      </p:sp>
      <p:sp>
        <p:nvSpPr>
          <p:cNvPr id="57351" name="ZoneTexte 47">
            <a:extLst>
              <a:ext uri="{FF2B5EF4-FFF2-40B4-BE49-F238E27FC236}">
                <a16:creationId xmlns:a16="http://schemas.microsoft.com/office/drawing/2014/main" id="{A9294385-3ECD-428F-3A96-0C486617B4F4}"/>
              </a:ext>
            </a:extLst>
          </p:cNvPr>
          <p:cNvSpPr txBox="1">
            <a:spLocks noChangeArrowheads="1"/>
          </p:cNvSpPr>
          <p:nvPr/>
        </p:nvSpPr>
        <p:spPr bwMode="auto">
          <a:xfrm>
            <a:off x="4283696" y="1268413"/>
            <a:ext cx="20161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GB" altLang="en-ES" sz="1600">
                <a:latin typeface="Helvetica" pitchFamily="2" charset="0"/>
              </a:rPr>
              <a:t>Reduced model</a:t>
            </a:r>
          </a:p>
        </p:txBody>
      </p:sp>
      <p:sp>
        <p:nvSpPr>
          <p:cNvPr id="2" name="Rectangle 1">
            <a:extLst>
              <a:ext uri="{FF2B5EF4-FFF2-40B4-BE49-F238E27FC236}">
                <a16:creationId xmlns:a16="http://schemas.microsoft.com/office/drawing/2014/main" id="{0F6C8F34-CA1B-89C0-5573-F7FACDBBDFDC}"/>
              </a:ext>
            </a:extLst>
          </p:cNvPr>
          <p:cNvSpPr>
            <a:spLocks noChangeArrowheads="1"/>
          </p:cNvSpPr>
          <p:nvPr/>
        </p:nvSpPr>
        <p:spPr bwMode="auto">
          <a:xfrm>
            <a:off x="6732240" y="2565400"/>
            <a:ext cx="216093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GB" altLang="en-ES" sz="1600" dirty="0"/>
              <a:t>💭  Can you recover/</a:t>
            </a:r>
          </a:p>
          <a:p>
            <a:r>
              <a:rPr lang="en-GB" altLang="en-ES" sz="1600" dirty="0"/>
              <a:t>reproduce all qualitative and quantitative results obtained from your actual data?</a:t>
            </a:r>
          </a:p>
        </p:txBody>
      </p:sp>
    </p:spTree>
    <p:extLst>
      <p:ext uri="{BB962C8B-B14F-4D97-AF65-F5344CB8AC3E}">
        <p14:creationId xmlns:p14="http://schemas.microsoft.com/office/powerpoint/2010/main" val="3262208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Optimization can be hard</a:t>
            </a:r>
          </a:p>
        </p:txBody>
      </p:sp>
      <p:sp>
        <p:nvSpPr>
          <p:cNvPr id="4" name="Shape 23">
            <a:extLst>
              <a:ext uri="{FF2B5EF4-FFF2-40B4-BE49-F238E27FC236}">
                <a16:creationId xmlns:a16="http://schemas.microsoft.com/office/drawing/2014/main" id="{2F790D7B-35AB-4D4B-E8F2-1D3836BBBD2D}"/>
              </a:ext>
            </a:extLst>
          </p:cNvPr>
          <p:cNvSpPr txBox="1">
            <a:spLocks/>
          </p:cNvSpPr>
          <p:nvPr/>
        </p:nvSpPr>
        <p:spPr bwMode="auto">
          <a:xfrm>
            <a:off x="395288" y="1340866"/>
            <a:ext cx="8423275" cy="3456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Multiple local minima or saddle points</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Expensive function evaluation (&gt;&gt; 1 s)</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Noisy function evaluation (stochastic problem)</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Rough landscape (numerical approximations, etc.)</a:t>
            </a:r>
          </a:p>
        </p:txBody>
      </p:sp>
      <p:pic>
        <p:nvPicPr>
          <p:cNvPr id="5" name="Picture 4">
            <a:extLst>
              <a:ext uri="{FF2B5EF4-FFF2-40B4-BE49-F238E27FC236}">
                <a16:creationId xmlns:a16="http://schemas.microsoft.com/office/drawing/2014/main" id="{7DB1EDD5-5651-8F1F-16B3-43AC9DCDE053}"/>
              </a:ext>
            </a:extLst>
          </p:cNvPr>
          <p:cNvPicPr>
            <a:picLocks noChangeAspect="1"/>
          </p:cNvPicPr>
          <p:nvPr/>
        </p:nvPicPr>
        <p:blipFill rotWithShape="1">
          <a:blip r:embed="rId3"/>
          <a:srcRect t="4025"/>
          <a:stretch/>
        </p:blipFill>
        <p:spPr>
          <a:xfrm>
            <a:off x="1259632" y="4941168"/>
            <a:ext cx="4483100" cy="1340768"/>
          </a:xfrm>
          <a:prstGeom prst="rect">
            <a:avLst/>
          </a:prstGeom>
        </p:spPr>
      </p:pic>
    </p:spTree>
    <p:extLst>
      <p:ext uri="{BB962C8B-B14F-4D97-AF65-F5344CB8AC3E}">
        <p14:creationId xmlns:p14="http://schemas.microsoft.com/office/powerpoint/2010/main" val="3746619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0A14-C40C-1577-33E7-8EC0F7183271}"/>
              </a:ext>
            </a:extLst>
          </p:cNvPr>
          <p:cNvPicPr>
            <a:picLocks noChangeAspect="1"/>
          </p:cNvPicPr>
          <p:nvPr/>
        </p:nvPicPr>
        <p:blipFill rotWithShape="1">
          <a:blip r:embed="rId3"/>
          <a:srcRect b="11905"/>
          <a:stretch/>
        </p:blipFill>
        <p:spPr>
          <a:xfrm>
            <a:off x="376953" y="404664"/>
            <a:ext cx="8390094" cy="5328592"/>
          </a:xfrm>
          <a:prstGeom prst="rect">
            <a:avLst/>
          </a:prstGeom>
          <a:ln>
            <a:solidFill>
              <a:schemeClr val="accent1"/>
            </a:solidFill>
          </a:ln>
          <a:effectLst>
            <a:outerShdw blurRad="50800" dist="38100" dir="2700000" sx="101356" sy="101356" algn="tl" rotWithShape="0">
              <a:prstClr val="black">
                <a:alpha val="40000"/>
              </a:prstClr>
            </a:outerShdw>
          </a:effectLst>
        </p:spPr>
      </p:pic>
      <p:sp>
        <p:nvSpPr>
          <p:cNvPr id="3" name="Shape 23">
            <a:extLst>
              <a:ext uri="{FF2B5EF4-FFF2-40B4-BE49-F238E27FC236}">
                <a16:creationId xmlns:a16="http://schemas.microsoft.com/office/drawing/2014/main" id="{08ED15C0-E949-EA00-4104-0528DCB97067}"/>
              </a:ext>
            </a:extLst>
          </p:cNvPr>
          <p:cNvSpPr txBox="1">
            <a:spLocks/>
          </p:cNvSpPr>
          <p:nvPr/>
        </p:nvSpPr>
        <p:spPr bwMode="auto">
          <a:xfrm>
            <a:off x="539552" y="5949491"/>
            <a:ext cx="8496300" cy="10076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marL="0" indent="0">
              <a:spcBef>
                <a:spcPct val="20000"/>
              </a:spcBef>
              <a:defRPr/>
            </a:pPr>
            <a:r>
              <a:rPr lang="en-GB" sz="2000" dirty="0">
                <a:solidFill>
                  <a:schemeClr val="accent6">
                    <a:lumMod val="75000"/>
                    <a:lumOff val="25000"/>
                  </a:schemeClr>
                </a:solidFill>
                <a:cs typeface="Arial" charset="0"/>
              </a:rPr>
              <a:t>See intro to optimization by Luigi </a:t>
            </a:r>
            <a:r>
              <a:rPr lang="en-GB" sz="2000" dirty="0" err="1">
                <a:solidFill>
                  <a:schemeClr val="accent6">
                    <a:lumMod val="75000"/>
                    <a:lumOff val="25000"/>
                  </a:schemeClr>
                </a:solidFill>
                <a:cs typeface="Arial" charset="0"/>
              </a:rPr>
              <a:t>Acerbi</a:t>
            </a:r>
            <a:r>
              <a:rPr lang="en-GB" sz="2000" dirty="0">
                <a:solidFill>
                  <a:schemeClr val="accent6">
                    <a:lumMod val="75000"/>
                    <a:lumOff val="25000"/>
                  </a:schemeClr>
                </a:solidFill>
                <a:cs typeface="Arial" charset="0"/>
              </a:rPr>
              <a:t> in BAMB! 2022: </a:t>
            </a:r>
            <a:r>
              <a:rPr lang="en-GB" sz="2000" dirty="0">
                <a:solidFill>
                  <a:schemeClr val="accent6">
                    <a:lumMod val="75000"/>
                    <a:lumOff val="25000"/>
                  </a:schemeClr>
                </a:solidFill>
                <a:cs typeface="Arial" charset="0"/>
                <a:hlinkClick r:id="rId4"/>
              </a:rPr>
              <a:t>https://github.com/lacerbi/bamb2022-model-fitting</a:t>
            </a:r>
            <a:endParaRPr lang="en-GB" sz="2000" dirty="0">
              <a:solidFill>
                <a:schemeClr val="accent6">
                  <a:lumMod val="75000"/>
                  <a:lumOff val="25000"/>
                </a:schemeClr>
              </a:solidFill>
              <a:cs typeface="Arial" charset="0"/>
            </a:endParaRPr>
          </a:p>
        </p:txBody>
      </p:sp>
    </p:spTree>
    <p:extLst>
      <p:ext uri="{BB962C8B-B14F-4D97-AF65-F5344CB8AC3E}">
        <p14:creationId xmlns:p14="http://schemas.microsoft.com/office/powerpoint/2010/main" val="3938985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B959F06-C9B5-A043-9489-3053BA391BAC}"/>
              </a:ext>
            </a:extLst>
          </p:cNvPr>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7FE846-FCEF-9249-88AD-E7844984B53C}" type="slidenum">
              <a:rPr lang="en-US" smtClean="0"/>
              <a:pPr/>
              <a:t>7</a:t>
            </a:fld>
            <a:endParaRPr lang="en-US" dirty="0"/>
          </a:p>
        </p:txBody>
      </p:sp>
      <p:pic>
        <p:nvPicPr>
          <p:cNvPr id="4" name="Picture 3">
            <a:extLst>
              <a:ext uri="{FF2B5EF4-FFF2-40B4-BE49-F238E27FC236}">
                <a16:creationId xmlns:a16="http://schemas.microsoft.com/office/drawing/2014/main" id="{BE0152C8-5340-C448-B044-7CA9564C9EF1}"/>
              </a:ext>
            </a:extLst>
          </p:cNvPr>
          <p:cNvPicPr>
            <a:picLocks noChangeAspect="1"/>
          </p:cNvPicPr>
          <p:nvPr/>
        </p:nvPicPr>
        <p:blipFill>
          <a:blip r:embed="rId3"/>
          <a:stretch>
            <a:fillRect/>
          </a:stretch>
        </p:blipFill>
        <p:spPr>
          <a:xfrm>
            <a:off x="-124766" y="1379991"/>
            <a:ext cx="9393532" cy="4686981"/>
          </a:xfrm>
          <a:prstGeom prst="rect">
            <a:avLst/>
          </a:prstGeom>
        </p:spPr>
      </p:pic>
      <p:sp>
        <p:nvSpPr>
          <p:cNvPr id="5" name="TextBox 4">
            <a:extLst>
              <a:ext uri="{FF2B5EF4-FFF2-40B4-BE49-F238E27FC236}">
                <a16:creationId xmlns:a16="http://schemas.microsoft.com/office/drawing/2014/main" id="{14B1DF43-DEF2-F545-BCC9-AD42A0BEBE28}"/>
              </a:ext>
            </a:extLst>
          </p:cNvPr>
          <p:cNvSpPr txBox="1"/>
          <p:nvPr/>
        </p:nvSpPr>
        <p:spPr>
          <a:xfrm>
            <a:off x="244668" y="5654379"/>
            <a:ext cx="2767429" cy="307777"/>
          </a:xfrm>
          <a:prstGeom prst="rect">
            <a:avLst/>
          </a:prstGeom>
          <a:solidFill>
            <a:schemeClr val="bg1"/>
          </a:solidFill>
        </p:spPr>
        <p:txBody>
          <a:bodyPr wrap="square" rtlCol="0">
            <a:spAutoFit/>
          </a:bodyPr>
          <a:lstStyle/>
          <a:p>
            <a:r>
              <a:rPr lang="en-US" sz="1400" dirty="0">
                <a:solidFill>
                  <a:schemeClr val="tx1">
                    <a:lumMod val="50000"/>
                    <a:lumOff val="50000"/>
                  </a:schemeClr>
                </a:solidFill>
              </a:rPr>
              <a:t>BADS: </a:t>
            </a:r>
            <a:r>
              <a:rPr lang="en-US" sz="1400" dirty="0" err="1">
                <a:solidFill>
                  <a:schemeClr val="tx1">
                    <a:lumMod val="50000"/>
                    <a:lumOff val="50000"/>
                  </a:schemeClr>
                </a:solidFill>
              </a:rPr>
              <a:t>Acerbi</a:t>
            </a:r>
            <a:r>
              <a:rPr lang="en-US" sz="1400" dirty="0">
                <a:solidFill>
                  <a:schemeClr val="tx1">
                    <a:lumMod val="50000"/>
                    <a:lumOff val="50000"/>
                  </a:schemeClr>
                </a:solidFill>
              </a:rPr>
              <a:t> and Ma (2017)</a:t>
            </a:r>
          </a:p>
        </p:txBody>
      </p:sp>
      <p:sp>
        <p:nvSpPr>
          <p:cNvPr id="7" name="Rectangle 7">
            <a:extLst>
              <a:ext uri="{FF2B5EF4-FFF2-40B4-BE49-F238E27FC236}">
                <a16:creationId xmlns:a16="http://schemas.microsoft.com/office/drawing/2014/main" id="{783B3C9D-853E-7663-CB91-0CAE12C9AB5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Optimizers at work</a:t>
            </a:r>
          </a:p>
        </p:txBody>
      </p:sp>
    </p:spTree>
    <p:extLst>
      <p:ext uri="{BB962C8B-B14F-4D97-AF65-F5344CB8AC3E}">
        <p14:creationId xmlns:p14="http://schemas.microsoft.com/office/powerpoint/2010/main" val="2617008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Tips and tricks</a:t>
            </a:r>
          </a:p>
        </p:txBody>
      </p:sp>
      <p:sp>
        <p:nvSpPr>
          <p:cNvPr id="40964" name="Shape 23">
            <a:extLst>
              <a:ext uri="{FF2B5EF4-FFF2-40B4-BE49-F238E27FC236}">
                <a16:creationId xmlns:a16="http://schemas.microsoft.com/office/drawing/2014/main" id="{CB78378D-569E-D249-B3B5-55E2A76BBEE2}"/>
              </a:ext>
            </a:extLst>
          </p:cNvPr>
          <p:cNvSpPr txBox="1">
            <a:spLocks/>
          </p:cNvSpPr>
          <p:nvPr/>
        </p:nvSpPr>
        <p:spPr bwMode="auto">
          <a:xfrm>
            <a:off x="395287" y="1268760"/>
            <a:ext cx="8423275" cy="2160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indent="-342900">
              <a:spcBef>
                <a:spcPct val="20000"/>
              </a:spcBef>
              <a:buFontTx/>
              <a:buChar char="-"/>
            </a:pPr>
            <a:r>
              <a:rPr lang="en-GB" altLang="en-ES" sz="2000" dirty="0">
                <a:cs typeface="Arial" panose="020B0604020202020204" pitchFamily="34" charset="0"/>
              </a:rPr>
              <a:t>Make sure that your log-likelihoods are finite (e.g. initial conditions)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Carefully choose constraints on parameters: </a:t>
            </a:r>
            <a:r>
              <a:rPr lang="en-GB" altLang="en-ES" sz="2000" i="1" dirty="0">
                <a:cs typeface="Arial" panose="020B0604020202020204" pitchFamily="34" charset="0"/>
              </a:rPr>
              <a:t>hard</a:t>
            </a:r>
            <a:r>
              <a:rPr lang="en-GB" altLang="en-ES" sz="2000" dirty="0">
                <a:cs typeface="Arial" panose="020B0604020202020204" pitchFamily="34" charset="0"/>
              </a:rPr>
              <a:t> bounds and </a:t>
            </a:r>
            <a:r>
              <a:rPr lang="en-GB" altLang="en-ES" sz="2000" i="1" dirty="0">
                <a:cs typeface="Arial" panose="020B0604020202020204" pitchFamily="34" charset="0"/>
              </a:rPr>
              <a:t>plausible</a:t>
            </a:r>
            <a:r>
              <a:rPr lang="en-GB" altLang="en-ES" sz="2000" dirty="0">
                <a:cs typeface="Arial" panose="020B0604020202020204" pitchFamily="34" charset="0"/>
              </a:rPr>
              <a:t> bounds (avoid solutions at the bounds)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Consider reparameterization (independence between parameters)</a:t>
            </a:r>
          </a:p>
          <a:p>
            <a:pPr>
              <a:spcBef>
                <a:spcPct val="20000"/>
              </a:spcBef>
            </a:pPr>
            <a:endParaRPr lang="en-GB" altLang="en-ES" sz="1500" dirty="0">
              <a:cs typeface="Arial" panose="020B0604020202020204" pitchFamily="34" charset="0"/>
            </a:endParaRPr>
          </a:p>
        </p:txBody>
      </p:sp>
      <p:pic>
        <p:nvPicPr>
          <p:cNvPr id="2" name="Picture 1">
            <a:extLst>
              <a:ext uri="{FF2B5EF4-FFF2-40B4-BE49-F238E27FC236}">
                <a16:creationId xmlns:a16="http://schemas.microsoft.com/office/drawing/2014/main" id="{A3DC5C22-929B-72A9-A1B4-46CF8F2B8F99}"/>
              </a:ext>
            </a:extLst>
          </p:cNvPr>
          <p:cNvPicPr>
            <a:picLocks noChangeAspect="1"/>
          </p:cNvPicPr>
          <p:nvPr/>
        </p:nvPicPr>
        <p:blipFill rotWithShape="1">
          <a:blip r:embed="rId3"/>
          <a:srcRect b="1988"/>
          <a:stretch/>
        </p:blipFill>
        <p:spPr>
          <a:xfrm>
            <a:off x="952500" y="4519504"/>
            <a:ext cx="7239000" cy="2116074"/>
          </a:xfrm>
          <a:prstGeom prst="rect">
            <a:avLst/>
          </a:prstGeom>
        </p:spPr>
      </p:pic>
      <p:sp>
        <p:nvSpPr>
          <p:cNvPr id="3" name="ZoneTexte 2">
            <a:extLst>
              <a:ext uri="{FF2B5EF4-FFF2-40B4-BE49-F238E27FC236}">
                <a16:creationId xmlns:a16="http://schemas.microsoft.com/office/drawing/2014/main" id="{C43E90EB-8DC8-DF25-92F0-2E8FEC13C5A7}"/>
              </a:ext>
            </a:extLst>
          </p:cNvPr>
          <p:cNvSpPr txBox="1"/>
          <p:nvPr/>
        </p:nvSpPr>
        <p:spPr>
          <a:xfrm>
            <a:off x="3275856" y="6471765"/>
            <a:ext cx="3131840" cy="369888"/>
          </a:xfrm>
          <a:prstGeom prst="rect">
            <a:avLst/>
          </a:prstGeom>
          <a:noFill/>
        </p:spPr>
        <p:txBody>
          <a:bodyPr wrap="square">
            <a:spAutoFit/>
          </a:bodyPr>
          <a:lstStyle/>
          <a:p>
            <a:pPr>
              <a:defRPr/>
            </a:pPr>
            <a:r>
              <a:rPr lang="en-GB" dirty="0">
                <a:solidFill>
                  <a:schemeClr val="bg1">
                    <a:lumMod val="50000"/>
                  </a:schemeClr>
                </a:solidFill>
                <a:latin typeface="Arial" charset="0"/>
                <a:ea typeface="MS PGothic" charset="0"/>
                <a:cs typeface="MS PGothic" charset="0"/>
              </a:rPr>
              <a:t>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4" name="Shape 23">
            <a:extLst>
              <a:ext uri="{FF2B5EF4-FFF2-40B4-BE49-F238E27FC236}">
                <a16:creationId xmlns:a16="http://schemas.microsoft.com/office/drawing/2014/main" id="{9ED093D5-7EC8-B44D-0C75-025C869B2FB1}"/>
              </a:ext>
            </a:extLst>
          </p:cNvPr>
          <p:cNvSpPr txBox="1">
            <a:spLocks/>
          </p:cNvSpPr>
          <p:nvPr/>
        </p:nvSpPr>
        <p:spPr bwMode="auto">
          <a:xfrm>
            <a:off x="395287" y="1268760"/>
            <a:ext cx="8423275" cy="324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indent="-342900">
              <a:spcBef>
                <a:spcPct val="20000"/>
              </a:spcBef>
              <a:buFontTx/>
              <a:buChar char="-"/>
            </a:pPr>
            <a:r>
              <a:rPr lang="en-GB" altLang="en-ES" sz="2000" dirty="0">
                <a:cs typeface="Arial" panose="020B0604020202020204" pitchFamily="34" charset="0"/>
              </a:rPr>
              <a:t>Make sure that your log-likelihoods are finite (e.g. initial conditions)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Carefully choose constraints on parameters: </a:t>
            </a:r>
            <a:r>
              <a:rPr lang="en-GB" altLang="en-ES" sz="2000" i="1" dirty="0">
                <a:cs typeface="Arial" panose="020B0604020202020204" pitchFamily="34" charset="0"/>
              </a:rPr>
              <a:t>hard</a:t>
            </a:r>
            <a:r>
              <a:rPr lang="en-GB" altLang="en-ES" sz="2000" dirty="0">
                <a:cs typeface="Arial" panose="020B0604020202020204" pitchFamily="34" charset="0"/>
              </a:rPr>
              <a:t> bounds and </a:t>
            </a:r>
            <a:r>
              <a:rPr lang="en-GB" altLang="en-ES" sz="2000" i="1" dirty="0">
                <a:cs typeface="Arial" panose="020B0604020202020204" pitchFamily="34" charset="0"/>
              </a:rPr>
              <a:t>plausible</a:t>
            </a:r>
            <a:r>
              <a:rPr lang="en-GB" altLang="en-ES" sz="2000" dirty="0">
                <a:cs typeface="Arial" panose="020B0604020202020204" pitchFamily="34" charset="0"/>
              </a:rPr>
              <a:t> bounds (avoid solutions at the bounds)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Consider reparameterization (independence between parameters)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Beware of local minima (always run fitting multiple times with random initial conditions)</a:t>
            </a:r>
          </a:p>
          <a:p>
            <a:pPr marL="342900" indent="-342900">
              <a:spcBef>
                <a:spcPct val="20000"/>
              </a:spcBef>
              <a:buFontTx/>
              <a:buChar char="-"/>
            </a:pPr>
            <a:endParaRPr lang="en-GB" altLang="en-ES" sz="2000" dirty="0">
              <a:cs typeface="Arial" panose="020B0604020202020204" pitchFamily="34" charset="0"/>
            </a:endParaRPr>
          </a:p>
        </p:txBody>
      </p:sp>
    </p:spTree>
    <p:extLst>
      <p:ext uri="{BB962C8B-B14F-4D97-AF65-F5344CB8AC3E}">
        <p14:creationId xmlns:p14="http://schemas.microsoft.com/office/powerpoint/2010/main" val="4257169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b="1" dirty="0">
                <a:solidFill>
                  <a:srgbClr val="008DBB"/>
                </a:solidFill>
                <a:cs typeface="Arial" charset="0"/>
              </a:rPr>
              <a:t>Model validation (tutorial part 1)</a:t>
            </a:r>
          </a:p>
          <a:p>
            <a:pPr lvl="1">
              <a:spcBef>
                <a:spcPct val="20000"/>
              </a:spcBef>
              <a:buFontTx/>
              <a:buChar char="•"/>
              <a:defRPr/>
            </a:pPr>
            <a:r>
              <a:rPr lang="en-GB" sz="2800" b="1" dirty="0">
                <a:cs typeface="Arial" charset="0"/>
              </a:rPr>
              <a:t>Does the model capture the data?</a:t>
            </a:r>
          </a:p>
          <a:p>
            <a:pPr>
              <a:spcBef>
                <a:spcPct val="20000"/>
              </a:spcBef>
              <a:buFont typeface="Arial"/>
              <a:buChar char="•"/>
              <a:defRPr/>
            </a:pPr>
            <a:r>
              <a:rPr lang="en-GB" sz="2800" dirty="0">
                <a:solidFill>
                  <a:schemeClr val="accent6">
                    <a:lumMod val="75000"/>
                    <a:lumOff val="25000"/>
                    <a:alpha val="19750"/>
                  </a:schemeClr>
                </a:solidFill>
                <a:cs typeface="Arial" charset="0"/>
              </a:rPr>
              <a:t>Parameter recovery (tutorial part 2)</a:t>
            </a:r>
          </a:p>
          <a:p>
            <a:pPr lvl="1">
              <a:spcBef>
                <a:spcPct val="20000"/>
              </a:spcBef>
              <a:buFont typeface="Arial"/>
              <a:buChar char="•"/>
              <a:defRPr/>
            </a:pPr>
            <a:r>
              <a:rPr lang="en-GB" sz="2800" dirty="0">
                <a:solidFill>
                  <a:schemeClr val="tx1">
                    <a:alpha val="19750"/>
                  </a:schemeClr>
                </a:solidFill>
                <a:cs typeface="Arial" charset="0"/>
              </a:rPr>
              <a:t>Simulate, simulate, simulate!</a:t>
            </a:r>
            <a:endParaRPr lang="en-GB" sz="2800" dirty="0">
              <a:solidFill>
                <a:schemeClr val="accent6">
                  <a:lumMod val="75000"/>
                  <a:lumOff val="25000"/>
                  <a:alpha val="19750"/>
                </a:schemeClr>
              </a:solidFill>
              <a:cs typeface="Arial" charset="0"/>
            </a:endParaRPr>
          </a:p>
          <a:p>
            <a:pPr>
              <a:spcBef>
                <a:spcPct val="20000"/>
              </a:spcBef>
              <a:buFont typeface="Arial"/>
              <a:buChar char="•"/>
              <a:defRPr/>
            </a:pPr>
            <a:r>
              <a:rPr lang="en-GB" sz="2800" dirty="0">
                <a:solidFill>
                  <a:schemeClr val="accent6">
                    <a:lumMod val="75000"/>
                    <a:lumOff val="25000"/>
                    <a:alpha val="19750"/>
                  </a:schemeClr>
                </a:solidFill>
                <a:cs typeface="Arial" charset="0"/>
              </a:rPr>
              <a:t>Parameter uncertainty (tutorial part 3)</a:t>
            </a:r>
          </a:p>
          <a:p>
            <a:pPr lvl="1">
              <a:spcBef>
                <a:spcPct val="20000"/>
              </a:spcBef>
              <a:buFont typeface="Arial"/>
              <a:buChar char="•"/>
              <a:defRPr/>
            </a:pPr>
            <a:r>
              <a:rPr lang="en-GB" sz="2800" dirty="0">
                <a:solidFill>
                  <a:schemeClr val="tx1">
                    <a:alpha val="19750"/>
                  </a:schemeClr>
                </a:solidFill>
                <a:cs typeface="Arial" charset="0"/>
              </a:rPr>
              <a:t>Bootstrapping</a:t>
            </a:r>
          </a:p>
        </p:txBody>
      </p:sp>
    </p:spTree>
    <p:extLst>
      <p:ext uri="{BB962C8B-B14F-4D97-AF65-F5344CB8AC3E}">
        <p14:creationId xmlns:p14="http://schemas.microsoft.com/office/powerpoint/2010/main" val="1140164763"/>
      </p:ext>
    </p:extLst>
  </p:cSld>
  <p:clrMapOvr>
    <a:masterClrMapping/>
  </p:clrMapOvr>
</p:sld>
</file>

<file path=ppt/theme/theme1.xml><?xml version="1.0" encoding="utf-8"?>
<a:theme xmlns:a="http://schemas.openxmlformats.org/drawingml/2006/main" name="Custom Design">
  <a:themeElements>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fontScheme name="Custom Design">
      <a:majorFont>
        <a:latin typeface="Arial"/>
        <a:ea typeface="ＭＳ Ｐゴシック"/>
        <a:cs typeface=""/>
      </a:majorFont>
      <a:minorFont>
        <a:latin typeface="Arial"/>
        <a:ea typeface="ＭＳ Ｐゴシック"/>
        <a:cs typeface=""/>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Custom Design 13">
        <a:dk1>
          <a:srgbClr val="000000"/>
        </a:dk1>
        <a:lt1>
          <a:srgbClr val="FFFFFF"/>
        </a:lt1>
        <a:dk2>
          <a:srgbClr val="000000"/>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4">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25323</TotalTime>
  <Words>1639</Words>
  <Application>Microsoft Macintosh PowerPoint</Application>
  <PresentationFormat>On-screen Show (4:3)</PresentationFormat>
  <Paragraphs>299</Paragraphs>
  <Slides>40</Slides>
  <Notes>40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40</vt:i4>
      </vt:variant>
    </vt:vector>
  </HeadingPairs>
  <TitlesOfParts>
    <vt:vector size="48" baseType="lpstr">
      <vt:lpstr>MS PGothic</vt:lpstr>
      <vt:lpstr>Arial</vt:lpstr>
      <vt:lpstr>Calibri</vt:lpstr>
      <vt:lpstr>Calibri Light</vt:lpstr>
      <vt:lpstr>Helvetica</vt:lpstr>
      <vt:lpstr>Wingdings</vt:lpstr>
      <vt:lpstr>Custom Design</vt:lpstr>
      <vt:lpstr>Office Theme</vt:lpstr>
      <vt:lpstr>1B – Parameter fitting &amp; recovery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Bootstrap confidence intervals - Example</vt:lpstr>
      <vt:lpstr>Bootstrap confidence intervals - Example</vt:lpstr>
      <vt:lpstr>Bootstrap confidence intervals - Example</vt:lpstr>
      <vt:lpstr>Bootstrap confidence intervals -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Brown</dc:creator>
  <cp:lastModifiedBy>Klaus Wimmer</cp:lastModifiedBy>
  <cp:revision>1810</cp:revision>
  <cp:lastPrinted>2022-08-31T15:27:56Z</cp:lastPrinted>
  <dcterms:created xsi:type="dcterms:W3CDTF">2005-07-13T12:26:50Z</dcterms:created>
  <dcterms:modified xsi:type="dcterms:W3CDTF">2025-07-16T08:30:52Z</dcterms:modified>
</cp:coreProperties>
</file>

<file path=docProps/thumbnail.jpeg>
</file>